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  <p:sldId id="266" r:id="rId13"/>
  </p:sldIdLst>
  <p:sldSz cx="18288000" cy="10287000"/>
  <p:notesSz cx="6858000" cy="9144000"/>
  <p:embeddedFontLst>
    <p:embeddedFont>
      <p:font typeface="Calibri" panose="020F0502020204030204" pitchFamily="34" charset="0"/>
      <p:regular r:id="rId14"/>
      <p:bold r:id="rId15"/>
      <p:italic r:id="rId16"/>
      <p:boldItalic r:id="rId17"/>
    </p:embeddedFont>
    <p:embeddedFont>
      <p:font typeface="HK Grotesk Bold" pitchFamily="2" charset="0"/>
      <p:regular r:id="rId18"/>
      <p:bold r:id="rId19"/>
    </p:embeddedFont>
    <p:embeddedFont>
      <p:font typeface="HK Grotesk Light" pitchFamily="2" charset="0"/>
      <p:regular r:id="rId20"/>
    </p:embeddedFont>
    <p:embeddedFont>
      <p:font typeface="Open Sans Extra Bold" panose="020B0906030804020204" pitchFamily="34" charset="0"/>
      <p:regular r:id="rId21"/>
      <p:bold r:id="rId22"/>
    </p:embeddedFont>
    <p:embeddedFont>
      <p:font typeface="Open Sans Light" panose="020B0306030504020204" pitchFamily="34" charset="0"/>
      <p:regular r:id="rId23"/>
      <p:italic r:id="rId24"/>
    </p:embeddedFont>
    <p:embeddedFont>
      <p:font typeface="Open Sans Light Bold" panose="020B0806030504020204" pitchFamily="34" charset="0"/>
      <p:regular r:id="rId25"/>
      <p:bold r:id="rId26"/>
    </p:embeddedFont>
    <p:embeddedFont>
      <p:font typeface="Times Neue Roman" pitchFamily="2" charset="0"/>
      <p:regular r:id="rId27"/>
    </p:embeddedFont>
    <p:embeddedFont>
      <p:font typeface="Times Neue Roman Bold" pitchFamily="2" charset="0"/>
      <p:regular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82" autoAdjust="0"/>
  </p:normalViewPr>
  <p:slideViewPr>
    <p:cSldViewPr>
      <p:cViewPr varScale="1">
        <p:scale>
          <a:sx n="74" d="100"/>
          <a:sy n="74" d="100"/>
        </p:scale>
        <p:origin x="600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10/5/22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7.svg"/><Relationship Id="rId7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5.svg"/><Relationship Id="rId7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091831" y="7952421"/>
            <a:ext cx="1928648" cy="2079240"/>
            <a:chOff x="0" y="0"/>
            <a:chExt cx="2571531" cy="2772321"/>
          </a:xfrm>
        </p:grpSpPr>
        <p:sp>
          <p:nvSpPr>
            <p:cNvPr id="3" name="AutoShape 3"/>
            <p:cNvSpPr/>
            <p:nvPr/>
          </p:nvSpPr>
          <p:spPr>
            <a:xfrm>
              <a:off x="2508031" y="0"/>
              <a:ext cx="63500" cy="1767642"/>
            </a:xfrm>
            <a:prstGeom prst="rect">
              <a:avLst/>
            </a:prstGeom>
            <a:solidFill>
              <a:srgbClr val="57FFDC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2310295"/>
              <a:ext cx="2571531" cy="462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664"/>
                </a:lnSpc>
              </a:pPr>
              <a:r>
                <a:rPr lang="en-US" sz="2400">
                  <a:solidFill>
                    <a:srgbClr val="141414"/>
                  </a:solidFill>
                  <a:latin typeface="HK Grotesk Bold"/>
                </a:rPr>
                <a:t>01</a:t>
              </a: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3219" y="4512580"/>
            <a:ext cx="9141562" cy="5774420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783374" y="66675"/>
            <a:ext cx="16721252" cy="42874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40"/>
              </a:lnSpc>
            </a:pPr>
            <a:r>
              <a:rPr lang="en-US" sz="7604" spc="-228">
                <a:solidFill>
                  <a:srgbClr val="141414"/>
                </a:solidFill>
                <a:latin typeface="Times Neue Roman Bold"/>
              </a:rPr>
              <a:t>Отчет женской сборной команды Российской Федерации по прыжкам на лыжах с трамплина за подготовительный период.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84960" y="7183858"/>
            <a:ext cx="47625" cy="1325731"/>
          </a:xfrm>
          <a:prstGeom prst="rect">
            <a:avLst/>
          </a:prstGeom>
          <a:solidFill>
            <a:srgbClr val="57FFDC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792178">
            <a:off x="-3184334" y="-1644671"/>
            <a:ext cx="11135343" cy="3391383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8149325" y="192557"/>
            <a:ext cx="11438" cy="9011486"/>
          </a:xfrm>
          <a:prstGeom prst="rect">
            <a:avLst/>
          </a:prstGeom>
          <a:solidFill>
            <a:srgbClr val="57FFDC"/>
          </a:solidFill>
        </p:spPr>
      </p:sp>
      <p:sp>
        <p:nvSpPr>
          <p:cNvPr id="5" name="TextBox 5"/>
          <p:cNvSpPr txBox="1"/>
          <p:nvPr/>
        </p:nvSpPr>
        <p:spPr>
          <a:xfrm>
            <a:off x="984960" y="4875666"/>
            <a:ext cx="6727345" cy="16330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27"/>
              </a:lnSpc>
            </a:pPr>
            <a:r>
              <a:rPr lang="ru-RU" sz="5700" spc="-171" dirty="0">
                <a:solidFill>
                  <a:srgbClr val="000000"/>
                </a:solidFill>
                <a:latin typeface="HK Grotesk Bold"/>
              </a:rPr>
              <a:t>Соревновательный период </a:t>
            </a:r>
            <a:r>
              <a:rPr lang="en-US" sz="5700" spc="-171" dirty="0">
                <a:solidFill>
                  <a:srgbClr val="000000"/>
                </a:solidFill>
                <a:latin typeface="HK Grotesk Bold"/>
              </a:rPr>
              <a:t> 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9147481" y="5943"/>
            <a:ext cx="8115300" cy="1125670"/>
            <a:chOff x="0" y="-28575"/>
            <a:chExt cx="10820400" cy="1500894"/>
          </a:xfrm>
        </p:grpSpPr>
        <p:sp>
          <p:nvSpPr>
            <p:cNvPr id="7" name="TextBox 7"/>
            <p:cNvSpPr txBox="1"/>
            <p:nvPr/>
          </p:nvSpPr>
          <p:spPr>
            <a:xfrm>
              <a:off x="0" y="-28575"/>
              <a:ext cx="10820400" cy="6538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99"/>
                </a:lnSpc>
              </a:pPr>
              <a:r>
                <a:rPr lang="ru-RU" sz="2999" dirty="0">
                  <a:solidFill>
                    <a:srgbClr val="0201D7"/>
                  </a:solidFill>
                  <a:latin typeface="HK Grotesk Bold Bold"/>
                </a:rPr>
                <a:t>ТМ СОЧИ (ЮГ-СПОРТ)</a:t>
              </a:r>
              <a:endParaRPr lang="en-US" sz="2999" dirty="0">
                <a:solidFill>
                  <a:srgbClr val="0201D7"/>
                </a:solidFill>
                <a:latin typeface="HK Grotesk Bold Bold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867196"/>
              <a:ext cx="10820400" cy="605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09</a:t>
              </a:r>
              <a:r>
                <a:rPr lang="en-US" sz="2799" spc="-55" dirty="0">
                  <a:solidFill>
                    <a:srgbClr val="0201D7"/>
                  </a:solidFill>
                  <a:latin typeface="HK Grotesk Light"/>
                </a:rPr>
                <a:t>-1</a:t>
              </a: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8</a:t>
              </a:r>
              <a:r>
                <a:rPr lang="en-US" sz="2799" spc="-55" dirty="0">
                  <a:solidFill>
                    <a:srgbClr val="0201D7"/>
                  </a:solidFill>
                  <a:latin typeface="HK Grotesk Light"/>
                </a:rPr>
                <a:t>.</a:t>
              </a: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10</a:t>
              </a:r>
              <a:r>
                <a:rPr lang="en-US" sz="2799" spc="-55" dirty="0">
                  <a:solidFill>
                    <a:srgbClr val="0201D7"/>
                  </a:solidFill>
                  <a:latin typeface="HK Grotesk Light"/>
                </a:rPr>
                <a:t>.2022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147481" y="1164735"/>
            <a:ext cx="8115300" cy="1132814"/>
            <a:chOff x="0" y="-38100"/>
            <a:chExt cx="10820400" cy="1510419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rgbClr val="8C52FF"/>
                  </a:solidFill>
                  <a:latin typeface="HK Grotesk Bold Bold"/>
                </a:rPr>
                <a:t>ТМ </a:t>
              </a:r>
              <a:r>
                <a:rPr lang="ru-RU" sz="3000" dirty="0">
                  <a:solidFill>
                    <a:srgbClr val="8C52FF"/>
                  </a:solidFill>
                  <a:latin typeface="HK Grotesk Bold Bold"/>
                </a:rPr>
                <a:t>МОСКВА (УМО, ЭКО)</a:t>
              </a:r>
              <a:r>
                <a:rPr lang="en-US" sz="3000" dirty="0">
                  <a:solidFill>
                    <a:srgbClr val="8C52FF"/>
                  </a:solidFill>
                  <a:latin typeface="HK Grotesk Bold Bold"/>
                </a:rPr>
                <a:t> 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867196"/>
              <a:ext cx="10820400" cy="605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ru-RU" sz="2799" spc="-55" dirty="0">
                  <a:solidFill>
                    <a:srgbClr val="5E17EB"/>
                  </a:solidFill>
                  <a:latin typeface="HK Grotesk Light"/>
                </a:rPr>
                <a:t>23</a:t>
              </a:r>
              <a:r>
                <a:rPr lang="en-US" sz="2799" spc="-55" dirty="0">
                  <a:solidFill>
                    <a:srgbClr val="5E17EB"/>
                  </a:solidFill>
                  <a:latin typeface="HK Grotesk Light"/>
                </a:rPr>
                <a:t>-2</a:t>
              </a:r>
              <a:r>
                <a:rPr lang="ru-RU" sz="2799" spc="-55" dirty="0">
                  <a:solidFill>
                    <a:srgbClr val="5E17EB"/>
                  </a:solidFill>
                  <a:latin typeface="HK Grotesk Light"/>
                </a:rPr>
                <a:t>5</a:t>
              </a:r>
              <a:r>
                <a:rPr lang="en-US" sz="2799" spc="-55" dirty="0">
                  <a:solidFill>
                    <a:srgbClr val="5E17EB"/>
                  </a:solidFill>
                  <a:latin typeface="HK Grotesk Light"/>
                </a:rPr>
                <a:t>.</a:t>
              </a:r>
              <a:r>
                <a:rPr lang="ru-RU" sz="2799" spc="-55" dirty="0">
                  <a:solidFill>
                    <a:srgbClr val="5E17EB"/>
                  </a:solidFill>
                  <a:latin typeface="HK Grotesk Light"/>
                </a:rPr>
                <a:t>10</a:t>
              </a:r>
              <a:r>
                <a:rPr lang="en-US" sz="2799" spc="-55" dirty="0">
                  <a:solidFill>
                    <a:srgbClr val="5E17EB"/>
                  </a:solidFill>
                  <a:latin typeface="HK Grotesk Light"/>
                </a:rPr>
                <a:t>.2022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147481" y="2260630"/>
            <a:ext cx="8115300" cy="1132814"/>
            <a:chOff x="0" y="-38100"/>
            <a:chExt cx="10820400" cy="1510419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rgbClr val="0201D7"/>
                  </a:solidFill>
                  <a:latin typeface="HK Grotesk Bold Bold"/>
                </a:rPr>
                <a:t>ТМ </a:t>
              </a:r>
              <a:r>
                <a:rPr lang="ru-RU" sz="3000" dirty="0">
                  <a:solidFill>
                    <a:srgbClr val="0201D7"/>
                  </a:solidFill>
                  <a:latin typeface="HK Grotesk Bold Bold"/>
                </a:rPr>
                <a:t>СОЧИ (КРАСНАЯ ПОЛЯНА)</a:t>
              </a:r>
              <a:endParaRPr lang="en-US" sz="3000" dirty="0">
                <a:solidFill>
                  <a:srgbClr val="0201D7"/>
                </a:solidFill>
                <a:latin typeface="HK Grotesk Bold Bold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867196"/>
              <a:ext cx="10820400" cy="605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ru-RU" sz="2799" spc="-55" dirty="0">
                  <a:solidFill>
                    <a:srgbClr val="004AAD"/>
                  </a:solidFill>
                  <a:latin typeface="HK Grotesk Light"/>
                </a:rPr>
                <a:t>25.10</a:t>
              </a:r>
              <a:r>
                <a:rPr lang="en-US" sz="2799" spc="-55" dirty="0">
                  <a:solidFill>
                    <a:srgbClr val="004AAD"/>
                  </a:solidFill>
                  <a:latin typeface="HK Grotesk Light"/>
                </a:rPr>
                <a:t>-</a:t>
              </a:r>
              <a:r>
                <a:rPr lang="ru-RU" sz="2799" spc="-55" dirty="0">
                  <a:solidFill>
                    <a:srgbClr val="004AAD"/>
                  </a:solidFill>
                  <a:latin typeface="HK Grotesk Light"/>
                </a:rPr>
                <a:t>07</a:t>
              </a:r>
              <a:r>
                <a:rPr lang="en-US" sz="2799" spc="-55" dirty="0">
                  <a:solidFill>
                    <a:srgbClr val="004AAD"/>
                  </a:solidFill>
                  <a:latin typeface="HK Grotesk Light"/>
                </a:rPr>
                <a:t>.</a:t>
              </a:r>
              <a:r>
                <a:rPr lang="ru-RU" sz="2799" spc="-55" dirty="0">
                  <a:solidFill>
                    <a:srgbClr val="004AAD"/>
                  </a:solidFill>
                  <a:latin typeface="HK Grotesk Light"/>
                </a:rPr>
                <a:t>11</a:t>
              </a:r>
              <a:r>
                <a:rPr lang="en-US" sz="2799" spc="-55" dirty="0">
                  <a:solidFill>
                    <a:srgbClr val="004AAD"/>
                  </a:solidFill>
                  <a:latin typeface="HK Grotesk Light"/>
                </a:rPr>
                <a:t>.2022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147481" y="3431083"/>
            <a:ext cx="8115300" cy="1132814"/>
            <a:chOff x="0" y="-38100"/>
            <a:chExt cx="10820400" cy="1510419"/>
          </a:xfrm>
        </p:grpSpPr>
        <p:sp>
          <p:nvSpPr>
            <p:cNvPr id="16" name="TextBox 16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rgbClr val="8C52FF"/>
                  </a:solidFill>
                  <a:latin typeface="HK Grotesk Bold Bold"/>
                </a:rPr>
                <a:t>ТМ </a:t>
              </a:r>
              <a:r>
                <a:rPr lang="ru-RU" sz="3000" dirty="0">
                  <a:solidFill>
                    <a:srgbClr val="8C52FF"/>
                  </a:solidFill>
                  <a:latin typeface="HK Grotesk Bold Bold"/>
                </a:rPr>
                <a:t>НИЖНИЙ ТАГИЛ</a:t>
              </a:r>
              <a:r>
                <a:rPr lang="en-US" sz="3000" dirty="0">
                  <a:solidFill>
                    <a:srgbClr val="8C52FF"/>
                  </a:solidFill>
                  <a:latin typeface="HK Grotesk Bold Bold"/>
                </a:rPr>
                <a:t>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867196"/>
              <a:ext cx="10820400" cy="605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13</a:t>
              </a:r>
              <a:r>
                <a:rPr lang="en-US" sz="2799" spc="-55" dirty="0">
                  <a:solidFill>
                    <a:srgbClr val="8C52FF"/>
                  </a:solidFill>
                  <a:latin typeface="HK Grotesk Light"/>
                </a:rPr>
                <a:t>-</a:t>
              </a: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23</a:t>
              </a:r>
              <a:r>
                <a:rPr lang="en-US" sz="2799" spc="-55" dirty="0">
                  <a:solidFill>
                    <a:srgbClr val="8C52FF"/>
                  </a:solidFill>
                  <a:latin typeface="HK Grotesk Light"/>
                </a:rPr>
                <a:t>.</a:t>
              </a: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11</a:t>
              </a:r>
              <a:r>
                <a:rPr lang="en-US" sz="2799" spc="-55" dirty="0">
                  <a:solidFill>
                    <a:srgbClr val="8C52FF"/>
                  </a:solidFill>
                  <a:latin typeface="HK Grotesk Light"/>
                </a:rPr>
                <a:t>.2022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147481" y="4593652"/>
            <a:ext cx="8115300" cy="1132814"/>
            <a:chOff x="0" y="-38100"/>
            <a:chExt cx="10820400" cy="1510419"/>
          </a:xfrm>
        </p:grpSpPr>
        <p:sp>
          <p:nvSpPr>
            <p:cNvPr id="19" name="TextBox 19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rgbClr val="0201D7"/>
                  </a:solidFill>
                  <a:latin typeface="HK Grotesk Bold"/>
                </a:rPr>
                <a:t>ТМ </a:t>
              </a:r>
              <a:r>
                <a:rPr lang="ru-RU" sz="3000" dirty="0">
                  <a:solidFill>
                    <a:srgbClr val="0201D7"/>
                  </a:solidFill>
                  <a:latin typeface="HK Grotesk Bold"/>
                </a:rPr>
                <a:t>ЧАЙКОВСКИЙ</a:t>
              </a:r>
              <a:r>
                <a:rPr lang="en-US" sz="3000" dirty="0">
                  <a:solidFill>
                    <a:srgbClr val="0201D7"/>
                  </a:solidFill>
                  <a:latin typeface="HK Grotesk Bold"/>
                </a:rPr>
                <a:t> 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867196"/>
              <a:ext cx="10820400" cy="605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05-12.12.2022</a:t>
              </a:r>
              <a:endParaRPr lang="en-US" sz="2799" spc="-55" dirty="0">
                <a:solidFill>
                  <a:srgbClr val="0201D7"/>
                </a:solidFill>
                <a:latin typeface="HK Grotesk Light"/>
              </a:endParaRP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004010" y="8921341"/>
            <a:ext cx="616957" cy="341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64"/>
              </a:lnSpc>
            </a:pPr>
            <a:r>
              <a:rPr lang="en-US" sz="2400">
                <a:solidFill>
                  <a:srgbClr val="000000"/>
                </a:solidFill>
                <a:latin typeface="HK Grotesk Bold"/>
              </a:rPr>
              <a:t>04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309667" y="8895432"/>
            <a:ext cx="4133850" cy="341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64"/>
              </a:lnSpc>
            </a:pPr>
            <a:r>
              <a:rPr lang="en-US" sz="2400">
                <a:solidFill>
                  <a:srgbClr val="000000"/>
                </a:solidFill>
                <a:latin typeface="HK Grotesk Bold"/>
              </a:rPr>
              <a:t>СПИСОК МЕРОПРИЯТИЙ</a:t>
            </a:r>
          </a:p>
        </p:txBody>
      </p: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7975804" y="9160596"/>
            <a:ext cx="369918" cy="369918"/>
            <a:chOff x="6705600" y="1371600"/>
            <a:chExt cx="10972800" cy="10972800"/>
          </a:xfrm>
        </p:grpSpPr>
        <p:sp>
          <p:nvSpPr>
            <p:cNvPr id="24" name="Freeform 24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201D7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7931088" y="1154860"/>
            <a:ext cx="369918" cy="369918"/>
            <a:chOff x="6705600" y="1371600"/>
            <a:chExt cx="10972800" cy="10972800"/>
          </a:xfrm>
        </p:grpSpPr>
        <p:sp>
          <p:nvSpPr>
            <p:cNvPr id="26" name="Freeform 26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8C52F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7931088" y="2286779"/>
            <a:ext cx="369918" cy="369918"/>
            <a:chOff x="6705600" y="1371600"/>
            <a:chExt cx="10972800" cy="10972800"/>
          </a:xfrm>
        </p:grpSpPr>
        <p:sp>
          <p:nvSpPr>
            <p:cNvPr id="28" name="Freeform 28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201D7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7957278" y="3420460"/>
            <a:ext cx="369918" cy="369918"/>
            <a:chOff x="6705600" y="1371600"/>
            <a:chExt cx="10972800" cy="10972800"/>
          </a:xfrm>
        </p:grpSpPr>
        <p:sp>
          <p:nvSpPr>
            <p:cNvPr id="30" name="Freeform 30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8C52F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7957278" y="4554340"/>
            <a:ext cx="369918" cy="369918"/>
            <a:chOff x="6705600" y="1371600"/>
            <a:chExt cx="10972800" cy="10972800"/>
          </a:xfrm>
        </p:grpSpPr>
        <p:sp>
          <p:nvSpPr>
            <p:cNvPr id="32" name="Freeform 32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201D7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7931088" y="5686258"/>
            <a:ext cx="369918" cy="369918"/>
            <a:chOff x="6705600" y="1371600"/>
            <a:chExt cx="10972800" cy="10972800"/>
          </a:xfrm>
        </p:grpSpPr>
        <p:sp>
          <p:nvSpPr>
            <p:cNvPr id="34" name="Freeform 34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8C52FF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9147481" y="5697431"/>
            <a:ext cx="8115300" cy="1132814"/>
            <a:chOff x="0" y="-38100"/>
            <a:chExt cx="10820400" cy="1510419"/>
          </a:xfrm>
        </p:grpSpPr>
        <p:sp>
          <p:nvSpPr>
            <p:cNvPr id="36" name="TextBox 36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rgbClr val="8C52FF"/>
                  </a:solidFill>
                  <a:latin typeface="HK Grotesk Bold"/>
                </a:rPr>
                <a:t>ТМ </a:t>
              </a:r>
              <a:r>
                <a:rPr lang="ru-RU" sz="3000" dirty="0">
                  <a:solidFill>
                    <a:srgbClr val="8C52FF"/>
                  </a:solidFill>
                  <a:latin typeface="HK Grotesk Bold"/>
                </a:rPr>
                <a:t>НИЖНИЙ ТАГИЛ</a:t>
              </a:r>
              <a:r>
                <a:rPr lang="en-US" sz="3000" dirty="0">
                  <a:solidFill>
                    <a:srgbClr val="8C52FF"/>
                  </a:solidFill>
                  <a:latin typeface="HK Grotesk Bold"/>
                </a:rPr>
                <a:t> 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867196"/>
              <a:ext cx="10820400" cy="605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18</a:t>
              </a:r>
              <a:r>
                <a:rPr lang="en-US" sz="2799" spc="-55" dirty="0">
                  <a:solidFill>
                    <a:srgbClr val="8C52FF"/>
                  </a:solidFill>
                  <a:latin typeface="HK Grotesk Light"/>
                </a:rPr>
                <a:t>-</a:t>
              </a: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29</a:t>
              </a:r>
              <a:r>
                <a:rPr lang="en-US" sz="2799" spc="-55" dirty="0">
                  <a:solidFill>
                    <a:srgbClr val="8C52FF"/>
                  </a:solidFill>
                  <a:latin typeface="HK Grotesk Light"/>
                </a:rPr>
                <a:t>.</a:t>
              </a: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12</a:t>
              </a:r>
              <a:r>
                <a:rPr lang="en-US" sz="2799" spc="-55" dirty="0">
                  <a:solidFill>
                    <a:srgbClr val="8C52FF"/>
                  </a:solidFill>
                  <a:latin typeface="HK Grotesk Light"/>
                </a:rPr>
                <a:t>.2022</a:t>
              </a:r>
            </a:p>
          </p:txBody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7957278" y="6820687"/>
            <a:ext cx="369918" cy="369918"/>
            <a:chOff x="6705600" y="1371600"/>
            <a:chExt cx="10972800" cy="10972800"/>
          </a:xfrm>
        </p:grpSpPr>
        <p:sp>
          <p:nvSpPr>
            <p:cNvPr id="39" name="Freeform 39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201D7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9147481" y="6793325"/>
            <a:ext cx="8115300" cy="1132814"/>
            <a:chOff x="0" y="-38100"/>
            <a:chExt cx="10820400" cy="1510419"/>
          </a:xfrm>
        </p:grpSpPr>
        <p:sp>
          <p:nvSpPr>
            <p:cNvPr id="41" name="TextBox 41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rgbClr val="0201D7"/>
                  </a:solidFill>
                  <a:latin typeface="HK Grotesk Bold"/>
                </a:rPr>
                <a:t>ТМ </a:t>
              </a:r>
              <a:r>
                <a:rPr lang="ru-RU" sz="3000" dirty="0">
                  <a:solidFill>
                    <a:srgbClr val="0201D7"/>
                  </a:solidFill>
                  <a:latin typeface="HK Grotesk Bold"/>
                </a:rPr>
                <a:t>ЧАЙКОВСКИЙ</a:t>
              </a:r>
              <a:endParaRPr lang="en-US" sz="3000" dirty="0">
                <a:solidFill>
                  <a:srgbClr val="0201D7"/>
                </a:solidFill>
                <a:latin typeface="HK Grotesk Bold"/>
              </a:endParaRP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867196"/>
              <a:ext cx="10820400" cy="605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30.01</a:t>
              </a:r>
              <a:r>
                <a:rPr lang="en-US" sz="2799" spc="-55" dirty="0">
                  <a:solidFill>
                    <a:srgbClr val="0201D7"/>
                  </a:solidFill>
                  <a:latin typeface="HK Grotesk Light"/>
                </a:rPr>
                <a:t>-</a:t>
              </a: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10</a:t>
              </a:r>
              <a:r>
                <a:rPr lang="en-US" sz="2799" spc="-55" dirty="0">
                  <a:solidFill>
                    <a:srgbClr val="0201D7"/>
                  </a:solidFill>
                  <a:latin typeface="HK Grotesk Light"/>
                </a:rPr>
                <a:t>.0</a:t>
              </a: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2</a:t>
              </a:r>
              <a:r>
                <a:rPr lang="en-US" sz="2799" spc="-55" dirty="0">
                  <a:solidFill>
                    <a:srgbClr val="0201D7"/>
                  </a:solidFill>
                  <a:latin typeface="HK Grotesk Light"/>
                </a:rPr>
                <a:t>.202</a:t>
              </a: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3</a:t>
              </a:r>
              <a:endParaRPr lang="en-US" sz="2799" spc="-55" dirty="0">
                <a:solidFill>
                  <a:srgbClr val="0201D7"/>
                </a:solidFill>
                <a:latin typeface="HK Grotesk Light"/>
              </a:endParaRPr>
            </a:p>
          </p:txBody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7957278" y="7952606"/>
            <a:ext cx="369918" cy="369918"/>
            <a:chOff x="6705600" y="1371600"/>
            <a:chExt cx="10972800" cy="10972800"/>
          </a:xfrm>
        </p:grpSpPr>
        <p:sp>
          <p:nvSpPr>
            <p:cNvPr id="44" name="Freeform 44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8C52FF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9147481" y="7925244"/>
            <a:ext cx="8115300" cy="1132814"/>
            <a:chOff x="0" y="-38100"/>
            <a:chExt cx="10820400" cy="1510419"/>
          </a:xfrm>
        </p:grpSpPr>
        <p:sp>
          <p:nvSpPr>
            <p:cNvPr id="46" name="TextBox 46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 dirty="0">
                  <a:solidFill>
                    <a:srgbClr val="8C52FF"/>
                  </a:solidFill>
                  <a:latin typeface="HK Grotesk Bold"/>
                </a:rPr>
                <a:t>ТМ </a:t>
              </a:r>
              <a:r>
                <a:rPr lang="ru-RU" sz="3000" dirty="0">
                  <a:solidFill>
                    <a:srgbClr val="8C52FF"/>
                  </a:solidFill>
                  <a:latin typeface="HK Grotesk Bold"/>
                </a:rPr>
                <a:t>ЧАЙКОВСКИЙ</a:t>
              </a:r>
              <a:r>
                <a:rPr lang="en-US" sz="3000" dirty="0">
                  <a:solidFill>
                    <a:srgbClr val="8C52FF"/>
                  </a:solidFill>
                  <a:latin typeface="HK Grotesk Bold"/>
                </a:rPr>
                <a:t> </a:t>
              </a: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867196"/>
              <a:ext cx="10820400" cy="605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16</a:t>
              </a:r>
              <a:r>
                <a:rPr lang="en-US" sz="2799" spc="-55" dirty="0">
                  <a:solidFill>
                    <a:srgbClr val="8C52FF"/>
                  </a:solidFill>
                  <a:latin typeface="HK Grotesk Light"/>
                </a:rPr>
                <a:t>-2</a:t>
              </a: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2</a:t>
              </a:r>
              <a:r>
                <a:rPr lang="en-US" sz="2799" spc="-55" dirty="0">
                  <a:solidFill>
                    <a:srgbClr val="8C52FF"/>
                  </a:solidFill>
                  <a:latin typeface="HK Grotesk Light"/>
                </a:rPr>
                <a:t>.0</a:t>
              </a: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2</a:t>
              </a:r>
              <a:r>
                <a:rPr lang="en-US" sz="2799" spc="-55" dirty="0">
                  <a:solidFill>
                    <a:srgbClr val="8C52FF"/>
                  </a:solidFill>
                  <a:latin typeface="HK Grotesk Light"/>
                </a:rPr>
                <a:t>.202</a:t>
              </a:r>
              <a:r>
                <a:rPr lang="ru-RU" sz="2799" spc="-55" dirty="0">
                  <a:solidFill>
                    <a:srgbClr val="8C52FF"/>
                  </a:solidFill>
                  <a:latin typeface="HK Grotesk Light"/>
                </a:rPr>
                <a:t>3</a:t>
              </a:r>
              <a:endParaRPr lang="en-US" sz="2799" spc="-55" dirty="0">
                <a:solidFill>
                  <a:srgbClr val="8C52FF"/>
                </a:solidFill>
                <a:latin typeface="HK Grotesk Light"/>
              </a:endParaRPr>
            </a:p>
          </p:txBody>
        </p:sp>
      </p:grpSp>
      <p:grpSp>
        <p:nvGrpSpPr>
          <p:cNvPr id="48" name="Group 6">
            <a:extLst>
              <a:ext uri="{FF2B5EF4-FFF2-40B4-BE49-F238E27FC236}">
                <a16:creationId xmlns:a16="http://schemas.microsoft.com/office/drawing/2014/main" id="{1C7C94AC-94ED-F949-09B3-F2475542FDD9}"/>
              </a:ext>
            </a:extLst>
          </p:cNvPr>
          <p:cNvGrpSpPr/>
          <p:nvPr/>
        </p:nvGrpSpPr>
        <p:grpSpPr>
          <a:xfrm>
            <a:off x="9202397" y="9087929"/>
            <a:ext cx="8115300" cy="1125670"/>
            <a:chOff x="0" y="-28575"/>
            <a:chExt cx="10820400" cy="1500894"/>
          </a:xfrm>
        </p:grpSpPr>
        <p:sp>
          <p:nvSpPr>
            <p:cNvPr id="49" name="TextBox 7">
              <a:extLst>
                <a:ext uri="{FF2B5EF4-FFF2-40B4-BE49-F238E27FC236}">
                  <a16:creationId xmlns:a16="http://schemas.microsoft.com/office/drawing/2014/main" id="{A6E6DAA9-0845-9E7E-B0F6-059FBC97CC0F}"/>
                </a:ext>
              </a:extLst>
            </p:cNvPr>
            <p:cNvSpPr txBox="1"/>
            <p:nvPr/>
          </p:nvSpPr>
          <p:spPr>
            <a:xfrm>
              <a:off x="0" y="-28575"/>
              <a:ext cx="10820400" cy="6538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99"/>
                </a:lnSpc>
              </a:pPr>
              <a:r>
                <a:rPr lang="ru-RU" sz="2999" dirty="0">
                  <a:solidFill>
                    <a:srgbClr val="0201D7"/>
                  </a:solidFill>
                  <a:latin typeface="HK Grotesk Bold Bold"/>
                </a:rPr>
                <a:t>ТМ НИЖНИЙ ТАГИЛ</a:t>
              </a:r>
              <a:endParaRPr lang="en-US" sz="2999" dirty="0">
                <a:solidFill>
                  <a:srgbClr val="0201D7"/>
                </a:solidFill>
                <a:latin typeface="HK Grotesk Bold Bold"/>
              </a:endParaRPr>
            </a:p>
          </p:txBody>
        </p:sp>
        <p:sp>
          <p:nvSpPr>
            <p:cNvPr id="50" name="TextBox 8">
              <a:extLst>
                <a:ext uri="{FF2B5EF4-FFF2-40B4-BE49-F238E27FC236}">
                  <a16:creationId xmlns:a16="http://schemas.microsoft.com/office/drawing/2014/main" id="{73BE1CD5-1E0D-7DF9-3B44-5D28D875F0F9}"/>
                </a:ext>
              </a:extLst>
            </p:cNvPr>
            <p:cNvSpPr txBox="1"/>
            <p:nvPr/>
          </p:nvSpPr>
          <p:spPr>
            <a:xfrm>
              <a:off x="0" y="867196"/>
              <a:ext cx="10820400" cy="60512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06</a:t>
              </a:r>
              <a:r>
                <a:rPr lang="en-US" sz="2799" spc="-55" dirty="0">
                  <a:solidFill>
                    <a:srgbClr val="0201D7"/>
                  </a:solidFill>
                  <a:latin typeface="HK Grotesk Light"/>
                </a:rPr>
                <a:t>-1</a:t>
              </a: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7</a:t>
              </a:r>
              <a:r>
                <a:rPr lang="en-US" sz="2799" spc="-55" dirty="0">
                  <a:solidFill>
                    <a:srgbClr val="0201D7"/>
                  </a:solidFill>
                  <a:latin typeface="HK Grotesk Light"/>
                </a:rPr>
                <a:t>.</a:t>
              </a: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03</a:t>
              </a:r>
              <a:r>
                <a:rPr lang="en-US" sz="2799" spc="-55" dirty="0">
                  <a:solidFill>
                    <a:srgbClr val="0201D7"/>
                  </a:solidFill>
                  <a:latin typeface="HK Grotesk Light"/>
                </a:rPr>
                <a:t>.202</a:t>
              </a:r>
              <a:r>
                <a:rPr lang="ru-RU" sz="2799" spc="-55" dirty="0">
                  <a:solidFill>
                    <a:srgbClr val="0201D7"/>
                  </a:solidFill>
                  <a:latin typeface="HK Grotesk Light"/>
                </a:rPr>
                <a:t>3</a:t>
              </a:r>
              <a:endParaRPr lang="en-US" sz="2799" spc="-55" dirty="0">
                <a:solidFill>
                  <a:srgbClr val="0201D7"/>
                </a:solidFill>
                <a:latin typeface="HK Grotesk Light"/>
              </a:endParaRPr>
            </a:p>
          </p:txBody>
        </p:sp>
      </p:grpSp>
      <p:grpSp>
        <p:nvGrpSpPr>
          <p:cNvPr id="51" name="Group 23">
            <a:extLst>
              <a:ext uri="{FF2B5EF4-FFF2-40B4-BE49-F238E27FC236}">
                <a16:creationId xmlns:a16="http://schemas.microsoft.com/office/drawing/2014/main" id="{06964D32-B7FD-042D-891E-8D8052CF3A3A}"/>
              </a:ext>
            </a:extLst>
          </p:cNvPr>
          <p:cNvGrpSpPr>
            <a:grpSpLocks noChangeAspect="1"/>
          </p:cNvGrpSpPr>
          <p:nvPr/>
        </p:nvGrpSpPr>
        <p:grpSpPr>
          <a:xfrm>
            <a:off x="7970477" y="66179"/>
            <a:ext cx="369918" cy="369918"/>
            <a:chOff x="6705600" y="1371600"/>
            <a:chExt cx="10972800" cy="10972800"/>
          </a:xfrm>
        </p:grpSpPr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id="{1A43F257-B200-3D5B-10A4-DEC4CBC1D740}"/>
                </a:ext>
              </a:extLst>
            </p:cNvPr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201D7"/>
            </a:solidFill>
          </p:spPr>
        </p:sp>
      </p:grpSp>
    </p:spTree>
    <p:extLst>
      <p:ext uri="{BB962C8B-B14F-4D97-AF65-F5344CB8AC3E}">
        <p14:creationId xmlns:p14="http://schemas.microsoft.com/office/powerpoint/2010/main" val="1638067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172926" flipH="1">
            <a:off x="1754751" y="-1215465"/>
            <a:ext cx="21853999" cy="7390754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1102057" y="-1258385"/>
            <a:ext cx="19390057" cy="8381189"/>
            <a:chOff x="0" y="0"/>
            <a:chExt cx="12407900" cy="5363210"/>
          </a:xfrm>
        </p:grpSpPr>
        <p:sp>
          <p:nvSpPr>
            <p:cNvPr id="4" name="Freeform 4"/>
            <p:cNvSpPr/>
            <p:nvPr/>
          </p:nvSpPr>
          <p:spPr>
            <a:xfrm>
              <a:off x="-1188720" y="-1299210"/>
              <a:ext cx="14579600" cy="7821930"/>
            </a:xfrm>
            <a:custGeom>
              <a:avLst/>
              <a:gdLst/>
              <a:ahLst/>
              <a:cxnLst/>
              <a:rect l="l" t="t" r="r" b="b"/>
              <a:pathLst>
                <a:path w="14579600" h="7821930">
                  <a:moveTo>
                    <a:pt x="1446530" y="2216150"/>
                  </a:moveTo>
                  <a:cubicBezTo>
                    <a:pt x="2578100" y="0"/>
                    <a:pt x="6996430" y="2960370"/>
                    <a:pt x="8751570" y="1879600"/>
                  </a:cubicBezTo>
                  <a:cubicBezTo>
                    <a:pt x="11271250" y="328930"/>
                    <a:pt x="14579600" y="2044700"/>
                    <a:pt x="13321030" y="5191760"/>
                  </a:cubicBezTo>
                  <a:cubicBezTo>
                    <a:pt x="12679680" y="6795770"/>
                    <a:pt x="9763759" y="5523230"/>
                    <a:pt x="8426450" y="6164580"/>
                  </a:cubicBezTo>
                  <a:cubicBezTo>
                    <a:pt x="4964430" y="7821930"/>
                    <a:pt x="0" y="5048250"/>
                    <a:pt x="1446531" y="2216150"/>
                  </a:cubicBezTo>
                  <a:close/>
                </a:path>
              </a:pathLst>
            </a:custGeom>
            <a:blipFill>
              <a:blip r:embed="rId4"/>
              <a:stretch>
                <a:fillRect t="-23004" b="-36289"/>
              </a:stretch>
            </a:blipFill>
          </p:spPr>
        </p:sp>
      </p:grpSp>
      <p:grpSp>
        <p:nvGrpSpPr>
          <p:cNvPr id="5" name="Group 5"/>
          <p:cNvGrpSpPr/>
          <p:nvPr/>
        </p:nvGrpSpPr>
        <p:grpSpPr>
          <a:xfrm>
            <a:off x="16651868" y="7183858"/>
            <a:ext cx="616957" cy="2079240"/>
            <a:chOff x="0" y="0"/>
            <a:chExt cx="822610" cy="2772321"/>
          </a:xfrm>
        </p:grpSpPr>
        <p:sp>
          <p:nvSpPr>
            <p:cNvPr id="6" name="AutoShape 6"/>
            <p:cNvSpPr/>
            <p:nvPr/>
          </p:nvSpPr>
          <p:spPr>
            <a:xfrm>
              <a:off x="759110" y="0"/>
              <a:ext cx="63500" cy="1767642"/>
            </a:xfrm>
            <a:prstGeom prst="rect">
              <a:avLst/>
            </a:prstGeom>
            <a:solidFill>
              <a:srgbClr val="57FFDC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0" y="2310295"/>
              <a:ext cx="822610" cy="462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664"/>
                </a:lnSpc>
              </a:pPr>
              <a:r>
                <a:rPr lang="en-US" sz="2400">
                  <a:solidFill>
                    <a:srgbClr val="141414"/>
                  </a:solidFill>
                  <a:latin typeface="HK Grotesk Bold"/>
                </a:rPr>
                <a:t>10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0" y="6465868"/>
            <a:ext cx="15613643" cy="4776598"/>
            <a:chOff x="0" y="0"/>
            <a:chExt cx="20818190" cy="6368797"/>
          </a:xfrm>
        </p:grpSpPr>
        <p:sp>
          <p:nvSpPr>
            <p:cNvPr id="9" name="TextBox 9"/>
            <p:cNvSpPr txBox="1"/>
            <p:nvPr/>
          </p:nvSpPr>
          <p:spPr>
            <a:xfrm>
              <a:off x="0" y="47625"/>
              <a:ext cx="20818190" cy="10379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994"/>
                </a:lnSpc>
              </a:pPr>
              <a:r>
                <a:rPr lang="en-US" sz="5400" spc="-162">
                  <a:solidFill>
                    <a:srgbClr val="004AAD"/>
                  </a:solidFill>
                  <a:latin typeface="Times Neue Roman Bold"/>
                </a:rPr>
                <a:t>Благодарность: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1768222"/>
              <a:ext cx="20818190" cy="46005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647700" lvl="1" indent="-323850">
                <a:lnSpc>
                  <a:spcPts val="3900"/>
                </a:lnSpc>
                <a:buFont typeface="Arial"/>
                <a:buChar char="•"/>
              </a:pPr>
              <a:r>
                <a:rPr lang="en-US" sz="3000" spc="-60">
                  <a:solidFill>
                    <a:srgbClr val="141414"/>
                  </a:solidFill>
                  <a:latin typeface="Times Neue Roman"/>
                </a:rPr>
                <a:t>Министерству спорта Российской Федерации.</a:t>
              </a:r>
            </a:p>
            <a:p>
              <a:pPr marL="647700" lvl="1" indent="-323850">
                <a:lnSpc>
                  <a:spcPts val="3900"/>
                </a:lnSpc>
                <a:buFont typeface="Arial"/>
                <a:buChar char="•"/>
              </a:pPr>
              <a:r>
                <a:rPr lang="en-US" sz="3000" spc="-60">
                  <a:solidFill>
                    <a:srgbClr val="141414"/>
                  </a:solidFill>
                  <a:latin typeface="Times Neue Roman"/>
                </a:rPr>
                <a:t>Центру спортивной подготовки Российской Федерации.</a:t>
              </a:r>
            </a:p>
            <a:p>
              <a:pPr marL="647700" lvl="1" indent="-323850">
                <a:lnSpc>
                  <a:spcPts val="3900"/>
                </a:lnSpc>
                <a:buFont typeface="Arial"/>
                <a:buChar char="•"/>
              </a:pPr>
              <a:r>
                <a:rPr lang="en-US" sz="3000" spc="-60">
                  <a:solidFill>
                    <a:srgbClr val="141414"/>
                  </a:solidFill>
                  <a:latin typeface="Times Neue Roman"/>
                </a:rPr>
                <a:t>Центру спортивной медицины ФМБА России</a:t>
              </a:r>
            </a:p>
            <a:p>
              <a:pPr marL="647700" lvl="1" indent="-323850">
                <a:lnSpc>
                  <a:spcPts val="3900"/>
                </a:lnSpc>
                <a:buFont typeface="Arial"/>
                <a:buChar char="•"/>
              </a:pPr>
              <a:r>
                <a:rPr lang="en-US" sz="3000" spc="-60">
                  <a:solidFill>
                    <a:srgbClr val="141414"/>
                  </a:solidFill>
                  <a:latin typeface="Times Neue Roman"/>
                </a:rPr>
                <a:t>Федерации прыжков на лыжах с трамплина и лыжного двоеборья России.</a:t>
              </a:r>
            </a:p>
            <a:p>
              <a:pPr marL="647700" lvl="1" indent="-323850">
                <a:lnSpc>
                  <a:spcPts val="3900"/>
                </a:lnSpc>
                <a:buFont typeface="Arial"/>
                <a:buChar char="•"/>
              </a:pPr>
              <a:r>
                <a:rPr lang="en-US" sz="3000" spc="-60">
                  <a:solidFill>
                    <a:srgbClr val="141414"/>
                  </a:solidFill>
                  <a:latin typeface="Times Neue Roman"/>
                </a:rPr>
                <a:t>Аналитическому управлению ФГБУ ЦСП.</a:t>
              </a:r>
            </a:p>
            <a:p>
              <a:pPr>
                <a:lnSpc>
                  <a:spcPts val="3900"/>
                </a:lnSpc>
              </a:pPr>
              <a:endParaRPr lang="en-US" sz="3000" spc="-60">
                <a:solidFill>
                  <a:srgbClr val="141414"/>
                </a:solidFill>
                <a:latin typeface="Times Neue Roman"/>
              </a:endParaRPr>
            </a:p>
            <a:p>
              <a:pPr>
                <a:lnSpc>
                  <a:spcPts val="3900"/>
                </a:lnSpc>
              </a:pPr>
              <a:r>
                <a:rPr lang="en-US" sz="3000" spc="-60">
                  <a:solidFill>
                    <a:srgbClr val="141414"/>
                  </a:solidFill>
                  <a:latin typeface="HK Grotesk Light"/>
                </a:rPr>
                <a:t> 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267183" y="701044"/>
            <a:ext cx="17753634" cy="7673859"/>
            <a:chOff x="0" y="0"/>
            <a:chExt cx="12407900" cy="5363210"/>
          </a:xfrm>
        </p:grpSpPr>
        <p:sp>
          <p:nvSpPr>
            <p:cNvPr id="3" name="Freeform 3"/>
            <p:cNvSpPr/>
            <p:nvPr/>
          </p:nvSpPr>
          <p:spPr>
            <a:xfrm>
              <a:off x="-1188720" y="-1299210"/>
              <a:ext cx="14579600" cy="7821930"/>
            </a:xfrm>
            <a:custGeom>
              <a:avLst/>
              <a:gdLst/>
              <a:ahLst/>
              <a:cxnLst/>
              <a:rect l="l" t="t" r="r" b="b"/>
              <a:pathLst>
                <a:path w="14579600" h="7821930">
                  <a:moveTo>
                    <a:pt x="1446530" y="2216150"/>
                  </a:moveTo>
                  <a:cubicBezTo>
                    <a:pt x="2578100" y="0"/>
                    <a:pt x="6996430" y="2960370"/>
                    <a:pt x="8751570" y="1879600"/>
                  </a:cubicBezTo>
                  <a:cubicBezTo>
                    <a:pt x="11271250" y="328930"/>
                    <a:pt x="14579600" y="2044700"/>
                    <a:pt x="13321030" y="5191760"/>
                  </a:cubicBezTo>
                  <a:cubicBezTo>
                    <a:pt x="12679680" y="6795770"/>
                    <a:pt x="9763759" y="5523230"/>
                    <a:pt x="8426450" y="6164580"/>
                  </a:cubicBezTo>
                  <a:cubicBezTo>
                    <a:pt x="4964430" y="7821930"/>
                    <a:pt x="0" y="5048250"/>
                    <a:pt x="1446531" y="2216150"/>
                  </a:cubicBezTo>
                  <a:close/>
                </a:path>
              </a:pathLst>
            </a:custGeom>
            <a:blipFill>
              <a:blip r:embed="rId2"/>
              <a:stretch>
                <a:fillRect t="-27293" b="-27293"/>
              </a:stretch>
            </a:blipFill>
          </p:spPr>
        </p:sp>
      </p:grpSp>
      <p:grpSp>
        <p:nvGrpSpPr>
          <p:cNvPr id="4" name="Group 4"/>
          <p:cNvGrpSpPr/>
          <p:nvPr/>
        </p:nvGrpSpPr>
        <p:grpSpPr>
          <a:xfrm>
            <a:off x="16642343" y="7613384"/>
            <a:ext cx="616957" cy="2079240"/>
            <a:chOff x="0" y="0"/>
            <a:chExt cx="822610" cy="2772321"/>
          </a:xfrm>
        </p:grpSpPr>
        <p:sp>
          <p:nvSpPr>
            <p:cNvPr id="5" name="AutoShape 5"/>
            <p:cNvSpPr/>
            <p:nvPr/>
          </p:nvSpPr>
          <p:spPr>
            <a:xfrm>
              <a:off x="759110" y="0"/>
              <a:ext cx="63500" cy="1767642"/>
            </a:xfrm>
            <a:prstGeom prst="rect">
              <a:avLst/>
            </a:prstGeom>
            <a:solidFill>
              <a:srgbClr val="57FFDC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2310295"/>
              <a:ext cx="822610" cy="462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664"/>
                </a:lnSpc>
              </a:pPr>
              <a:r>
                <a:rPr lang="en-US" sz="2400">
                  <a:solidFill>
                    <a:srgbClr val="141414"/>
                  </a:solidFill>
                  <a:latin typeface="HK Grotesk Bold"/>
                </a:rPr>
                <a:t>11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293936" y="8952684"/>
            <a:ext cx="11700127" cy="1158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880"/>
              </a:lnSpc>
            </a:pPr>
            <a:r>
              <a:rPr lang="en-US" sz="8000" spc="-240">
                <a:solidFill>
                  <a:srgbClr val="000000"/>
                </a:solidFill>
                <a:latin typeface="Times Neue Roman Bold"/>
              </a:rPr>
              <a:t>Спасибо за внимание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84960" y="7183858"/>
            <a:ext cx="47625" cy="1325731"/>
          </a:xfrm>
          <a:prstGeom prst="rect">
            <a:avLst/>
          </a:prstGeom>
          <a:solidFill>
            <a:srgbClr val="57FFDC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792178">
            <a:off x="-1627254" y="1226842"/>
            <a:ext cx="11135343" cy="3391383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8164947" y="829584"/>
            <a:ext cx="52381" cy="8229600"/>
          </a:xfrm>
          <a:prstGeom prst="rect">
            <a:avLst/>
          </a:prstGeom>
          <a:solidFill>
            <a:srgbClr val="57FFDC"/>
          </a:solidFill>
        </p:spPr>
      </p:sp>
      <p:sp>
        <p:nvSpPr>
          <p:cNvPr id="5" name="TextBox 5"/>
          <p:cNvSpPr txBox="1"/>
          <p:nvPr/>
        </p:nvSpPr>
        <p:spPr>
          <a:xfrm>
            <a:off x="984960" y="5643763"/>
            <a:ext cx="5910916" cy="8496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60"/>
              </a:lnSpc>
            </a:pPr>
            <a:r>
              <a:rPr lang="en-US" sz="6000" spc="-179">
                <a:solidFill>
                  <a:srgbClr val="141414"/>
                </a:solidFill>
                <a:latin typeface="Times Neue Roman"/>
              </a:rPr>
              <a:t>Состав команды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9144000" y="615141"/>
            <a:ext cx="8115300" cy="2465068"/>
            <a:chOff x="0" y="0"/>
            <a:chExt cx="10820400" cy="3286758"/>
          </a:xfrm>
        </p:grpSpPr>
        <p:sp>
          <p:nvSpPr>
            <p:cNvPr id="7" name="TextBox 7"/>
            <p:cNvSpPr txBox="1"/>
            <p:nvPr/>
          </p:nvSpPr>
          <p:spPr>
            <a:xfrm>
              <a:off x="0" y="-28575"/>
              <a:ext cx="10820400" cy="6381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141414"/>
                  </a:solidFill>
                  <a:latin typeface="Times Neue Roman Bold"/>
                </a:rPr>
                <a:t>ТРЕНЕРЫ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867196"/>
              <a:ext cx="10820400" cy="24195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Керов Р.С.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Шестоперов Р.Ю.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Баринов М.В.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Тихонов Д.Ю.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144000" y="3036568"/>
            <a:ext cx="8115300" cy="3379468"/>
            <a:chOff x="0" y="0"/>
            <a:chExt cx="10820400" cy="4505958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28575"/>
              <a:ext cx="10820400" cy="6381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141414"/>
                  </a:solidFill>
                  <a:latin typeface="Times Neue Roman Bold"/>
                </a:rPr>
                <a:t>СПЕЦИАЛИСТЫ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867196"/>
              <a:ext cx="10820400" cy="3638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Виноградов И.А. - врач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Пучкова И.Б. - массажист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Негребецкий В.О. - сервис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Самсонов Ю.Т. - аналитик 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Косенко А.В. - администратор команды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Воробей М.Б. - начальник команды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144000" y="6644637"/>
            <a:ext cx="8115300" cy="4293868"/>
            <a:chOff x="0" y="0"/>
            <a:chExt cx="10820400" cy="5725158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141414"/>
                  </a:solidFill>
                  <a:latin typeface="HK Grotesk Bold Bold"/>
                </a:rPr>
                <a:t>СПОРТСМЕНКИ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867196"/>
              <a:ext cx="10820400" cy="48579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 Тихонова Софья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Махиня Ирма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Прокопьева Кристина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Кустова Александра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Шпынева Анна</a:t>
              </a:r>
            </a:p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141414"/>
                  </a:solidFill>
                  <a:latin typeface="Times Neue Roman"/>
                </a:rPr>
                <a:t>Субботина Анастасия</a:t>
              </a:r>
            </a:p>
            <a:p>
              <a:pPr>
                <a:lnSpc>
                  <a:spcPts val="3639"/>
                </a:lnSpc>
              </a:pPr>
              <a:endParaRPr lang="en-US" sz="2799" spc="-55">
                <a:solidFill>
                  <a:srgbClr val="141414"/>
                </a:solidFill>
                <a:latin typeface="Times Neue Roman"/>
              </a:endParaRPr>
            </a:p>
            <a:p>
              <a:pPr>
                <a:lnSpc>
                  <a:spcPts val="3639"/>
                </a:lnSpc>
              </a:pPr>
              <a:endParaRPr lang="en-US" sz="2799" spc="-55">
                <a:solidFill>
                  <a:srgbClr val="141414"/>
                </a:solidFill>
                <a:latin typeface="Times Neue Roman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984960" y="8921341"/>
            <a:ext cx="616957" cy="341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64"/>
              </a:lnSpc>
            </a:pPr>
            <a:r>
              <a:rPr lang="en-US" sz="2400">
                <a:solidFill>
                  <a:srgbClr val="141414"/>
                </a:solidFill>
                <a:latin typeface="HK Grotesk Bold Bold"/>
              </a:rPr>
              <a:t>02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309667" y="8895432"/>
            <a:ext cx="4133850" cy="341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64"/>
              </a:lnSpc>
            </a:pPr>
            <a:r>
              <a:rPr lang="en-US" sz="2400">
                <a:solidFill>
                  <a:srgbClr val="141414"/>
                </a:solidFill>
                <a:latin typeface="HK Grotesk Bold"/>
              </a:rPr>
              <a:t>СТРУКТУРА КОМАНДЫ</a:t>
            </a:r>
          </a:p>
        </p:txBody>
      </p:sp>
      <p:grpSp>
        <p:nvGrpSpPr>
          <p:cNvPr id="17" name="Group 17"/>
          <p:cNvGrpSpPr>
            <a:grpSpLocks noChangeAspect="1"/>
          </p:cNvGrpSpPr>
          <p:nvPr/>
        </p:nvGrpSpPr>
        <p:grpSpPr>
          <a:xfrm>
            <a:off x="7979987" y="658782"/>
            <a:ext cx="369918" cy="369918"/>
            <a:chOff x="6705600" y="1371600"/>
            <a:chExt cx="10972800" cy="10972800"/>
          </a:xfrm>
        </p:grpSpPr>
        <p:sp>
          <p:nvSpPr>
            <p:cNvPr id="18" name="Freeform 18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57FFDC"/>
            </a:solidFill>
          </p:spPr>
        </p:sp>
      </p:grpSp>
      <p:grpSp>
        <p:nvGrpSpPr>
          <p:cNvPr id="19" name="Group 19"/>
          <p:cNvGrpSpPr>
            <a:grpSpLocks noChangeAspect="1"/>
          </p:cNvGrpSpPr>
          <p:nvPr/>
        </p:nvGrpSpPr>
        <p:grpSpPr>
          <a:xfrm>
            <a:off x="8006178" y="3036568"/>
            <a:ext cx="369918" cy="369918"/>
            <a:chOff x="6705600" y="1371600"/>
            <a:chExt cx="10972800" cy="10972800"/>
          </a:xfrm>
        </p:grpSpPr>
        <p:sp>
          <p:nvSpPr>
            <p:cNvPr id="20" name="Freeform 20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097EE"/>
            </a:solidFill>
          </p:spPr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7979987" y="6644637"/>
            <a:ext cx="369918" cy="369918"/>
            <a:chOff x="6705600" y="1371600"/>
            <a:chExt cx="10972800" cy="10972800"/>
          </a:xfrm>
        </p:grpSpPr>
        <p:sp>
          <p:nvSpPr>
            <p:cNvPr id="22" name="Freeform 22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57FFDC"/>
            </a:solidFill>
          </p:spPr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9267714" cy="9204705"/>
            <a:chOff x="0" y="0"/>
            <a:chExt cx="25690286" cy="12272940"/>
          </a:xfrm>
        </p:grpSpPr>
        <p:sp>
          <p:nvSpPr>
            <p:cNvPr id="3" name="TextBox 3"/>
            <p:cNvSpPr txBox="1"/>
            <p:nvPr/>
          </p:nvSpPr>
          <p:spPr>
            <a:xfrm>
              <a:off x="0" y="76200"/>
              <a:ext cx="25690286" cy="158988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9058"/>
                </a:lnSpc>
              </a:pPr>
              <a:r>
                <a:rPr lang="en-US" sz="8160" spc="-244">
                  <a:solidFill>
                    <a:srgbClr val="141414"/>
                  </a:solidFill>
                  <a:latin typeface="Times Neue Roman Bold"/>
                </a:rPr>
                <a:t>Цели и задачи в сезоне 2022-2023г.</a:t>
              </a: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2146203"/>
              <a:ext cx="21388315" cy="10126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792006" lvl="1" indent="-396003" algn="just">
                <a:lnSpc>
                  <a:spcPts val="4768"/>
                </a:lnSpc>
                <a:buFont typeface="Arial"/>
                <a:buChar char="•"/>
              </a:pPr>
              <a:r>
                <a:rPr lang="en-US" sz="3668" spc="-73">
                  <a:solidFill>
                    <a:srgbClr val="000000"/>
                  </a:solidFill>
                  <a:latin typeface="Times Neue Roman Bold"/>
                </a:rPr>
                <a:t>Цели : </a:t>
              </a:r>
            </a:p>
            <a:p>
              <a:pPr algn="just">
                <a:lnSpc>
                  <a:spcPts val="4238"/>
                </a:lnSpc>
              </a:pPr>
              <a:r>
                <a:rPr lang="en-US" sz="3260" spc="-65">
                  <a:solidFill>
                    <a:srgbClr val="000000"/>
                  </a:solidFill>
                  <a:latin typeface="Times Neue Roman"/>
                </a:rPr>
                <a:t>         Успешное выступление на Всероссийских соревнованиях.       </a:t>
              </a:r>
            </a:p>
            <a:p>
              <a:pPr algn="just">
                <a:lnSpc>
                  <a:spcPts val="4238"/>
                </a:lnSpc>
              </a:pPr>
              <a:r>
                <a:rPr lang="en-US" sz="3260" spc="-65">
                  <a:solidFill>
                    <a:srgbClr val="000000"/>
                  </a:solidFill>
                  <a:latin typeface="Times Neue Roman"/>
                </a:rPr>
                <a:t>         Опробование новых методик подготовки и новых спортивных баз.</a:t>
              </a:r>
            </a:p>
            <a:p>
              <a:pPr algn="just">
                <a:lnSpc>
                  <a:spcPts val="4238"/>
                </a:lnSpc>
              </a:pPr>
              <a:r>
                <a:rPr lang="en-US" sz="3260" spc="-65">
                  <a:solidFill>
                    <a:srgbClr val="000000"/>
                  </a:solidFill>
                  <a:latin typeface="Times Neue Roman"/>
                </a:rPr>
                <a:t>         Омоложение состава сборной команды.</a:t>
              </a:r>
            </a:p>
            <a:p>
              <a:pPr algn="just">
                <a:lnSpc>
                  <a:spcPts val="4238"/>
                </a:lnSpc>
              </a:pPr>
              <a:endParaRPr lang="en-US" sz="3260" spc="-65">
                <a:solidFill>
                  <a:srgbClr val="000000"/>
                </a:solidFill>
                <a:latin typeface="Times Neue Roman"/>
              </a:endParaRPr>
            </a:p>
            <a:p>
              <a:pPr algn="just">
                <a:lnSpc>
                  <a:spcPts val="4238"/>
                </a:lnSpc>
              </a:pPr>
              <a:endParaRPr lang="en-US" sz="3260" spc="-65">
                <a:solidFill>
                  <a:srgbClr val="000000"/>
                </a:solidFill>
                <a:latin typeface="Times Neue Roman"/>
              </a:endParaRPr>
            </a:p>
            <a:p>
              <a:pPr marL="703911" lvl="1" indent="-351955" algn="just">
                <a:lnSpc>
                  <a:spcPts val="4238"/>
                </a:lnSpc>
                <a:buFont typeface="Arial"/>
                <a:buChar char="•"/>
              </a:pPr>
              <a:r>
                <a:rPr lang="en-US" sz="3260" spc="-65">
                  <a:solidFill>
                    <a:srgbClr val="000000"/>
                  </a:solidFill>
                  <a:latin typeface="Times Neue Roman Bold"/>
                </a:rPr>
                <a:t>Задачи: </a:t>
              </a:r>
            </a:p>
            <a:p>
              <a:pPr algn="just">
                <a:lnSpc>
                  <a:spcPts val="4238"/>
                </a:lnSpc>
              </a:pPr>
              <a:r>
                <a:rPr lang="en-US" sz="3260" spc="-65">
                  <a:solidFill>
                    <a:srgbClr val="000000"/>
                  </a:solidFill>
                  <a:latin typeface="Times Neue Roman"/>
                </a:rPr>
                <a:t>        Увеличение количества прыжков с трамплина большой мощности (к-120м)</a:t>
              </a:r>
            </a:p>
            <a:p>
              <a:pPr algn="just">
                <a:lnSpc>
                  <a:spcPts val="4105"/>
                </a:lnSpc>
              </a:pPr>
              <a:r>
                <a:rPr lang="en-US" sz="3158" spc="-63">
                  <a:solidFill>
                    <a:srgbClr val="000000"/>
                  </a:solidFill>
                  <a:latin typeface="Times Neue Roman Bold"/>
                </a:rPr>
                <a:t>        </a:t>
              </a:r>
              <a:r>
                <a:rPr lang="en-US" sz="3158" spc="-63">
                  <a:solidFill>
                    <a:srgbClr val="000000"/>
                  </a:solidFill>
                  <a:latin typeface="Times Neue Roman"/>
                </a:rPr>
                <a:t>Увеличение дальности и количества прыжков в зону HS.</a:t>
              </a:r>
            </a:p>
            <a:p>
              <a:pPr algn="just">
                <a:lnSpc>
                  <a:spcPts val="4105"/>
                </a:lnSpc>
              </a:pPr>
              <a:r>
                <a:rPr lang="en-US" sz="3158" spc="-63">
                  <a:solidFill>
                    <a:srgbClr val="000000"/>
                  </a:solidFill>
                  <a:latin typeface="Times Neue Roman"/>
                </a:rPr>
                <a:t>        Развитие максимальной, взрывной силы и координационных способностей.</a:t>
              </a:r>
            </a:p>
            <a:p>
              <a:pPr algn="just">
                <a:lnSpc>
                  <a:spcPts val="4105"/>
                </a:lnSpc>
              </a:pPr>
              <a:r>
                <a:rPr lang="en-US" sz="3158" spc="-63">
                  <a:solidFill>
                    <a:srgbClr val="000000"/>
                  </a:solidFill>
                  <a:latin typeface="Times Neue Roman"/>
                </a:rPr>
                <a:t> </a:t>
              </a:r>
            </a:p>
            <a:p>
              <a:pPr algn="just">
                <a:lnSpc>
                  <a:spcPts val="4768"/>
                </a:lnSpc>
              </a:pPr>
              <a:r>
                <a:rPr lang="en-US" sz="3668" spc="-73">
                  <a:solidFill>
                    <a:srgbClr val="000000"/>
                  </a:solidFill>
                  <a:latin typeface="Times Neue Roman"/>
                </a:rPr>
                <a:t>  </a:t>
              </a:r>
            </a:p>
            <a:p>
              <a:pPr algn="just">
                <a:lnSpc>
                  <a:spcPts val="4768"/>
                </a:lnSpc>
              </a:pPr>
              <a:endParaRPr lang="en-US" sz="3668" spc="-73">
                <a:solidFill>
                  <a:srgbClr val="000000"/>
                </a:solidFill>
                <a:latin typeface="Times Neue Roman"/>
              </a:endParaRPr>
            </a:p>
            <a:p>
              <a:pPr algn="just">
                <a:lnSpc>
                  <a:spcPts val="4238"/>
                </a:lnSpc>
              </a:pPr>
              <a:endParaRPr lang="en-US" sz="3668" spc="-73">
                <a:solidFill>
                  <a:srgbClr val="000000"/>
                </a:solidFill>
                <a:latin typeface="Times Neue Roman"/>
              </a:endParaRPr>
            </a:p>
          </p:txBody>
        </p:sp>
      </p:grp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228806" flipV="1">
            <a:off x="1141280" y="8439453"/>
            <a:ext cx="20989082" cy="6756289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16642343" y="7183858"/>
            <a:ext cx="616957" cy="2079240"/>
            <a:chOff x="0" y="0"/>
            <a:chExt cx="822610" cy="2772321"/>
          </a:xfrm>
        </p:grpSpPr>
        <p:sp>
          <p:nvSpPr>
            <p:cNvPr id="7" name="AutoShape 7"/>
            <p:cNvSpPr/>
            <p:nvPr/>
          </p:nvSpPr>
          <p:spPr>
            <a:xfrm>
              <a:off x="759110" y="0"/>
              <a:ext cx="63500" cy="1767642"/>
            </a:xfrm>
            <a:prstGeom prst="rect">
              <a:avLst/>
            </a:prstGeom>
            <a:solidFill>
              <a:srgbClr val="57FFDC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2310295"/>
              <a:ext cx="822610" cy="462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664"/>
                </a:lnSpc>
              </a:pPr>
              <a:r>
                <a:rPr lang="en-US" sz="2400">
                  <a:solidFill>
                    <a:srgbClr val="000000"/>
                  </a:solidFill>
                  <a:latin typeface="HK Grotesk Bold"/>
                </a:rPr>
                <a:t>03</a:t>
              </a: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84960" y="7183858"/>
            <a:ext cx="47625" cy="1325731"/>
          </a:xfrm>
          <a:prstGeom prst="rect">
            <a:avLst/>
          </a:prstGeom>
          <a:solidFill>
            <a:srgbClr val="57FFDC"/>
          </a:solidFill>
        </p:spPr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792178">
            <a:off x="-3184334" y="-1644671"/>
            <a:ext cx="11135343" cy="3391383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8112566" y="246814"/>
            <a:ext cx="11438" cy="9011486"/>
          </a:xfrm>
          <a:prstGeom prst="rect">
            <a:avLst/>
          </a:prstGeom>
          <a:solidFill>
            <a:srgbClr val="57FFDC"/>
          </a:solidFill>
        </p:spPr>
      </p:sp>
      <p:sp>
        <p:nvSpPr>
          <p:cNvPr id="5" name="TextBox 5"/>
          <p:cNvSpPr txBox="1"/>
          <p:nvPr/>
        </p:nvSpPr>
        <p:spPr>
          <a:xfrm>
            <a:off x="984960" y="4875666"/>
            <a:ext cx="6727345" cy="1617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327"/>
              </a:lnSpc>
            </a:pPr>
            <a:r>
              <a:rPr lang="en-US" sz="5700" spc="-171">
                <a:solidFill>
                  <a:srgbClr val="000000"/>
                </a:solidFill>
                <a:latin typeface="HK Grotesk Bold"/>
              </a:rPr>
              <a:t>Подготовительный период 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9144000" y="248027"/>
            <a:ext cx="8115300" cy="1093468"/>
            <a:chOff x="0" y="0"/>
            <a:chExt cx="10820400" cy="1457958"/>
          </a:xfrm>
        </p:grpSpPr>
        <p:sp>
          <p:nvSpPr>
            <p:cNvPr id="7" name="TextBox 7"/>
            <p:cNvSpPr txBox="1"/>
            <p:nvPr/>
          </p:nvSpPr>
          <p:spPr>
            <a:xfrm>
              <a:off x="0" y="-28575"/>
              <a:ext cx="10820400" cy="6381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899"/>
                </a:lnSpc>
              </a:pPr>
              <a:r>
                <a:rPr lang="en-US" sz="2999">
                  <a:solidFill>
                    <a:srgbClr val="0201D7"/>
                  </a:solidFill>
                  <a:latin typeface="HK Grotesk Bold Bold"/>
                </a:rPr>
                <a:t>ЭКО, УМО МОСКВА 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867196"/>
              <a:ext cx="10820400" cy="590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0201D7"/>
                  </a:solidFill>
                  <a:latin typeface="HK Grotesk Light"/>
                </a:rPr>
                <a:t>10-11.05.2022</a:t>
              </a: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9144000" y="1413963"/>
            <a:ext cx="8115300" cy="1093468"/>
            <a:chOff x="0" y="0"/>
            <a:chExt cx="10820400" cy="1457958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8C52FF"/>
                  </a:solidFill>
                  <a:latin typeface="HK Grotesk Bold Bold"/>
                </a:rPr>
                <a:t>ТМ СОЧИ 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867196"/>
              <a:ext cx="10820400" cy="590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5E17EB"/>
                  </a:solidFill>
                  <a:latin typeface="HK Grotesk Light"/>
                </a:rPr>
                <a:t>12-24.05.2022</a:t>
              </a: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9144000" y="2509858"/>
            <a:ext cx="8115300" cy="1093468"/>
            <a:chOff x="0" y="0"/>
            <a:chExt cx="10820400" cy="1457958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0201D7"/>
                  </a:solidFill>
                  <a:latin typeface="HK Grotesk Bold Bold"/>
                </a:rPr>
                <a:t>ТМ НИЖНИЙ ТАГИЛ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867196"/>
              <a:ext cx="10820400" cy="590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004AAD"/>
                  </a:solidFill>
                  <a:latin typeface="HK Grotesk Light"/>
                </a:rPr>
                <a:t>01-10.06.2022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9144000" y="3680311"/>
            <a:ext cx="8115300" cy="1093468"/>
            <a:chOff x="0" y="0"/>
            <a:chExt cx="10820400" cy="1457958"/>
          </a:xfrm>
        </p:grpSpPr>
        <p:sp>
          <p:nvSpPr>
            <p:cNvPr id="16" name="TextBox 16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8C52FF"/>
                  </a:solidFill>
                  <a:latin typeface="HK Grotesk Bold Bold"/>
                </a:rPr>
                <a:t>ТМ ЧАЙКОВСКИЙ 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867196"/>
              <a:ext cx="10820400" cy="590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8C52FF"/>
                  </a:solidFill>
                  <a:latin typeface="HK Grotesk Light"/>
                </a:rPr>
                <a:t>17-30.06.2022</a:t>
              </a: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9144000" y="4842880"/>
            <a:ext cx="8115300" cy="1093468"/>
            <a:chOff x="0" y="0"/>
            <a:chExt cx="10820400" cy="1457958"/>
          </a:xfrm>
        </p:grpSpPr>
        <p:sp>
          <p:nvSpPr>
            <p:cNvPr id="19" name="TextBox 19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0201D7"/>
                  </a:solidFill>
                  <a:latin typeface="HK Grotesk Bold"/>
                </a:rPr>
                <a:t>ТМ НИЖНИЙ ТАГИЛ 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867196"/>
              <a:ext cx="10820400" cy="590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0201D7"/>
                  </a:solidFill>
                  <a:latin typeface="HK Grotesk Light"/>
                </a:rPr>
                <a:t>11-21.06.2022</a:t>
              </a:r>
            </a:p>
          </p:txBody>
        </p:sp>
      </p:grpSp>
      <p:sp>
        <p:nvSpPr>
          <p:cNvPr id="21" name="TextBox 21"/>
          <p:cNvSpPr txBox="1"/>
          <p:nvPr/>
        </p:nvSpPr>
        <p:spPr>
          <a:xfrm>
            <a:off x="1004010" y="8921341"/>
            <a:ext cx="616957" cy="341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64"/>
              </a:lnSpc>
            </a:pPr>
            <a:r>
              <a:rPr lang="en-US" sz="2400">
                <a:solidFill>
                  <a:srgbClr val="000000"/>
                </a:solidFill>
                <a:latin typeface="HK Grotesk Bold"/>
              </a:rPr>
              <a:t>04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309667" y="8895432"/>
            <a:ext cx="4133850" cy="341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64"/>
              </a:lnSpc>
            </a:pPr>
            <a:r>
              <a:rPr lang="en-US" sz="2400">
                <a:solidFill>
                  <a:srgbClr val="000000"/>
                </a:solidFill>
                <a:latin typeface="HK Grotesk Bold"/>
              </a:rPr>
              <a:t>СПИСОК МЕРОПРИЯТИЙ</a:t>
            </a:r>
          </a:p>
        </p:txBody>
      </p: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7927607" y="243595"/>
            <a:ext cx="369918" cy="369918"/>
            <a:chOff x="6705600" y="1371600"/>
            <a:chExt cx="10972800" cy="10972800"/>
          </a:xfrm>
        </p:grpSpPr>
        <p:sp>
          <p:nvSpPr>
            <p:cNvPr id="24" name="Freeform 24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201D7"/>
            </a:solidFill>
          </p:spPr>
        </p:sp>
      </p:grpSp>
      <p:grpSp>
        <p:nvGrpSpPr>
          <p:cNvPr id="25" name="Group 25"/>
          <p:cNvGrpSpPr>
            <a:grpSpLocks noChangeAspect="1"/>
          </p:cNvGrpSpPr>
          <p:nvPr/>
        </p:nvGrpSpPr>
        <p:grpSpPr>
          <a:xfrm>
            <a:off x="7927607" y="1375513"/>
            <a:ext cx="369918" cy="369918"/>
            <a:chOff x="6705600" y="1371600"/>
            <a:chExt cx="10972800" cy="10972800"/>
          </a:xfrm>
        </p:grpSpPr>
        <p:sp>
          <p:nvSpPr>
            <p:cNvPr id="26" name="Freeform 26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8C52FF"/>
            </a:solidFill>
          </p:spPr>
        </p:sp>
      </p:grpSp>
      <p:grpSp>
        <p:nvGrpSpPr>
          <p:cNvPr id="27" name="Group 27"/>
          <p:cNvGrpSpPr>
            <a:grpSpLocks noChangeAspect="1"/>
          </p:cNvGrpSpPr>
          <p:nvPr/>
        </p:nvGrpSpPr>
        <p:grpSpPr>
          <a:xfrm>
            <a:off x="7927607" y="2507432"/>
            <a:ext cx="369918" cy="369918"/>
            <a:chOff x="6705600" y="1371600"/>
            <a:chExt cx="10972800" cy="10972800"/>
          </a:xfrm>
        </p:grpSpPr>
        <p:sp>
          <p:nvSpPr>
            <p:cNvPr id="28" name="Freeform 28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201D7"/>
            </a:solidFill>
          </p:spPr>
        </p:sp>
      </p:grpSp>
      <p:grpSp>
        <p:nvGrpSpPr>
          <p:cNvPr id="29" name="Group 29"/>
          <p:cNvGrpSpPr>
            <a:grpSpLocks noChangeAspect="1"/>
          </p:cNvGrpSpPr>
          <p:nvPr/>
        </p:nvGrpSpPr>
        <p:grpSpPr>
          <a:xfrm>
            <a:off x="7953797" y="3641113"/>
            <a:ext cx="369918" cy="369918"/>
            <a:chOff x="6705600" y="1371600"/>
            <a:chExt cx="10972800" cy="10972800"/>
          </a:xfrm>
        </p:grpSpPr>
        <p:sp>
          <p:nvSpPr>
            <p:cNvPr id="30" name="Freeform 30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8C52FF"/>
            </a:solidFill>
          </p:spPr>
        </p:sp>
      </p:grpSp>
      <p:grpSp>
        <p:nvGrpSpPr>
          <p:cNvPr id="31" name="Group 31"/>
          <p:cNvGrpSpPr>
            <a:grpSpLocks noChangeAspect="1"/>
          </p:cNvGrpSpPr>
          <p:nvPr/>
        </p:nvGrpSpPr>
        <p:grpSpPr>
          <a:xfrm>
            <a:off x="7953797" y="4774993"/>
            <a:ext cx="369918" cy="369918"/>
            <a:chOff x="6705600" y="1371600"/>
            <a:chExt cx="10972800" cy="10972800"/>
          </a:xfrm>
        </p:grpSpPr>
        <p:sp>
          <p:nvSpPr>
            <p:cNvPr id="32" name="Freeform 32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201D7"/>
            </a:solidFill>
          </p:spPr>
        </p:sp>
      </p:grpSp>
      <p:grpSp>
        <p:nvGrpSpPr>
          <p:cNvPr id="33" name="Group 33"/>
          <p:cNvGrpSpPr>
            <a:grpSpLocks noChangeAspect="1"/>
          </p:cNvGrpSpPr>
          <p:nvPr/>
        </p:nvGrpSpPr>
        <p:grpSpPr>
          <a:xfrm>
            <a:off x="7927607" y="5906911"/>
            <a:ext cx="369918" cy="369918"/>
            <a:chOff x="6705600" y="1371600"/>
            <a:chExt cx="10972800" cy="10972800"/>
          </a:xfrm>
        </p:grpSpPr>
        <p:sp>
          <p:nvSpPr>
            <p:cNvPr id="34" name="Freeform 34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8C52FF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9144000" y="5946659"/>
            <a:ext cx="8115300" cy="1093468"/>
            <a:chOff x="0" y="0"/>
            <a:chExt cx="10820400" cy="1457958"/>
          </a:xfrm>
        </p:grpSpPr>
        <p:sp>
          <p:nvSpPr>
            <p:cNvPr id="36" name="TextBox 36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8C52FF"/>
                  </a:solidFill>
                  <a:latin typeface="HK Grotesk Bold"/>
                </a:rPr>
                <a:t>ТМ ЧАЙКОВСКИЙ </a:t>
              </a:r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867196"/>
              <a:ext cx="10820400" cy="590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8C52FF"/>
                  </a:solidFill>
                  <a:latin typeface="HK Grotesk Light"/>
                </a:rPr>
                <a:t>28.07-08.08.2022</a:t>
              </a:r>
            </a:p>
          </p:txBody>
        </p:sp>
      </p:grpSp>
      <p:grpSp>
        <p:nvGrpSpPr>
          <p:cNvPr id="38" name="Group 38"/>
          <p:cNvGrpSpPr>
            <a:grpSpLocks noChangeAspect="1"/>
          </p:cNvGrpSpPr>
          <p:nvPr/>
        </p:nvGrpSpPr>
        <p:grpSpPr>
          <a:xfrm>
            <a:off x="7953797" y="7041340"/>
            <a:ext cx="369918" cy="369918"/>
            <a:chOff x="6705600" y="1371600"/>
            <a:chExt cx="10972800" cy="10972800"/>
          </a:xfrm>
        </p:grpSpPr>
        <p:sp>
          <p:nvSpPr>
            <p:cNvPr id="39" name="Freeform 39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0201D7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9144000" y="7042553"/>
            <a:ext cx="8115300" cy="1093468"/>
            <a:chOff x="0" y="0"/>
            <a:chExt cx="10820400" cy="1457958"/>
          </a:xfrm>
        </p:grpSpPr>
        <p:sp>
          <p:nvSpPr>
            <p:cNvPr id="41" name="TextBox 41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0201D7"/>
                  </a:solidFill>
                  <a:latin typeface="HK Grotesk Bold"/>
                </a:rPr>
                <a:t>ТМ АЛТАЙСКИЙ КРАЙ (БЕЛОКУРИХА) </a:t>
              </a:r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867196"/>
              <a:ext cx="10820400" cy="590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0201D7"/>
                  </a:solidFill>
                  <a:latin typeface="HK Grotesk Light"/>
                </a:rPr>
                <a:t>15-25.08.2022</a:t>
              </a:r>
            </a:p>
          </p:txBody>
        </p:sp>
      </p:grpSp>
      <p:grpSp>
        <p:nvGrpSpPr>
          <p:cNvPr id="43" name="Group 43"/>
          <p:cNvGrpSpPr>
            <a:grpSpLocks noChangeAspect="1"/>
          </p:cNvGrpSpPr>
          <p:nvPr/>
        </p:nvGrpSpPr>
        <p:grpSpPr>
          <a:xfrm>
            <a:off x="7953797" y="8173259"/>
            <a:ext cx="369918" cy="369918"/>
            <a:chOff x="6705600" y="1371600"/>
            <a:chExt cx="10972800" cy="10972800"/>
          </a:xfrm>
        </p:grpSpPr>
        <p:sp>
          <p:nvSpPr>
            <p:cNvPr id="44" name="Freeform 44"/>
            <p:cNvSpPr/>
            <p:nvPr/>
          </p:nvSpPr>
          <p:spPr>
            <a:xfrm>
              <a:off x="6696808" y="1100629"/>
              <a:ext cx="10990383" cy="11514742"/>
            </a:xfrm>
            <a:custGeom>
              <a:avLst/>
              <a:gdLst/>
              <a:ahLst/>
              <a:cxnLst/>
              <a:rect l="l" t="t" r="r" b="b"/>
              <a:pathLst>
                <a:path w="10990383" h="11514742">
                  <a:moveTo>
                    <a:pt x="8792" y="5757371"/>
                  </a:moveTo>
                  <a:cubicBezTo>
                    <a:pt x="0" y="7723318"/>
                    <a:pt x="1043775" y="9543701"/>
                    <a:pt x="2744885" y="10529222"/>
                  </a:cubicBezTo>
                  <a:cubicBezTo>
                    <a:pt x="4445995" y="11514742"/>
                    <a:pt x="6544390" y="11514742"/>
                    <a:pt x="8245500" y="10529222"/>
                  </a:cubicBezTo>
                  <a:cubicBezTo>
                    <a:pt x="9946609" y="9543701"/>
                    <a:pt x="10990384" y="7723318"/>
                    <a:pt x="10981592" y="5757371"/>
                  </a:cubicBezTo>
                  <a:cubicBezTo>
                    <a:pt x="10990384" y="3791424"/>
                    <a:pt x="9946609" y="1971041"/>
                    <a:pt x="8245500" y="985520"/>
                  </a:cubicBezTo>
                  <a:cubicBezTo>
                    <a:pt x="6544390" y="0"/>
                    <a:pt x="4445995" y="0"/>
                    <a:pt x="2744885" y="985520"/>
                  </a:cubicBezTo>
                  <a:cubicBezTo>
                    <a:pt x="1043775" y="1971041"/>
                    <a:pt x="0" y="3791424"/>
                    <a:pt x="8792" y="5757371"/>
                  </a:cubicBezTo>
                  <a:close/>
                </a:path>
              </a:pathLst>
            </a:custGeom>
            <a:solidFill>
              <a:srgbClr val="8C52FF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9144000" y="8174472"/>
            <a:ext cx="8115300" cy="1093468"/>
            <a:chOff x="0" y="0"/>
            <a:chExt cx="10820400" cy="1457958"/>
          </a:xfrm>
        </p:grpSpPr>
        <p:sp>
          <p:nvSpPr>
            <p:cNvPr id="46" name="TextBox 46"/>
            <p:cNvSpPr txBox="1"/>
            <p:nvPr/>
          </p:nvSpPr>
          <p:spPr>
            <a:xfrm>
              <a:off x="0" y="-38100"/>
              <a:ext cx="10820400" cy="6477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900"/>
                </a:lnSpc>
              </a:pPr>
              <a:r>
                <a:rPr lang="en-US" sz="3000">
                  <a:solidFill>
                    <a:srgbClr val="8C52FF"/>
                  </a:solidFill>
                  <a:latin typeface="HK Grotesk Bold"/>
                </a:rPr>
                <a:t>ТМ КАЗАХСТАН </a:t>
              </a: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867196"/>
              <a:ext cx="10820400" cy="59076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39"/>
                </a:lnSpc>
              </a:pPr>
              <a:r>
                <a:rPr lang="en-US" sz="2799" spc="-55">
                  <a:solidFill>
                    <a:srgbClr val="8C52FF"/>
                  </a:solidFill>
                  <a:latin typeface="HK Grotesk Light"/>
                </a:rPr>
                <a:t>08-28.09.2022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231817" flipH="1">
            <a:off x="-2041502" y="5206915"/>
            <a:ext cx="21853999" cy="7390754"/>
          </a:xfrm>
          <a:prstGeom prst="rect">
            <a:avLst/>
          </a:prstGeom>
        </p:spPr>
      </p:pic>
      <p:grpSp>
        <p:nvGrpSpPr>
          <p:cNvPr id="3" name="Group 3"/>
          <p:cNvGrpSpPr/>
          <p:nvPr/>
        </p:nvGrpSpPr>
        <p:grpSpPr>
          <a:xfrm>
            <a:off x="17831420" y="7874385"/>
            <a:ext cx="616957" cy="2412615"/>
            <a:chOff x="0" y="0"/>
            <a:chExt cx="822610" cy="3216821"/>
          </a:xfrm>
        </p:grpSpPr>
        <p:sp>
          <p:nvSpPr>
            <p:cNvPr id="4" name="AutoShape 4"/>
            <p:cNvSpPr/>
            <p:nvPr/>
          </p:nvSpPr>
          <p:spPr>
            <a:xfrm>
              <a:off x="0" y="0"/>
              <a:ext cx="63500" cy="1767642"/>
            </a:xfrm>
            <a:prstGeom prst="rect">
              <a:avLst/>
            </a:prstGeom>
            <a:solidFill>
              <a:srgbClr val="57FFDC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2310295"/>
              <a:ext cx="822610" cy="9065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664"/>
                </a:lnSpc>
              </a:pPr>
              <a:r>
                <a:rPr lang="en-US" sz="2400">
                  <a:solidFill>
                    <a:srgbClr val="000000"/>
                  </a:solidFill>
                  <a:latin typeface="HK Grotesk Bold"/>
                </a:rPr>
                <a:t>05</a:t>
              </a:r>
            </a:p>
            <a:p>
              <a:pPr>
                <a:lnSpc>
                  <a:spcPts val="2664"/>
                </a:lnSpc>
              </a:pPr>
              <a:endParaRPr lang="en-US" sz="2400">
                <a:solidFill>
                  <a:srgbClr val="000000"/>
                </a:solidFill>
                <a:latin typeface="HK Grotesk Bold"/>
              </a:endParaRPr>
            </a:p>
          </p:txBody>
        </p:sp>
      </p:grp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51590" y="0"/>
            <a:ext cx="16267814" cy="1028700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028700" y="189998"/>
            <a:ext cx="11191163" cy="424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328"/>
              </a:lnSpc>
            </a:pPr>
            <a:r>
              <a:rPr lang="en-US" sz="2998" spc="-89">
                <a:solidFill>
                  <a:srgbClr val="000000"/>
                </a:solidFill>
                <a:latin typeface="Times Neue Roman"/>
              </a:rPr>
              <a:t>Сравнение нагрузок в подготовительном  периоде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441665" y="7764376"/>
            <a:ext cx="616957" cy="2079240"/>
            <a:chOff x="0" y="0"/>
            <a:chExt cx="822610" cy="2772321"/>
          </a:xfrm>
        </p:grpSpPr>
        <p:sp>
          <p:nvSpPr>
            <p:cNvPr id="3" name="AutoShape 3"/>
            <p:cNvSpPr/>
            <p:nvPr/>
          </p:nvSpPr>
          <p:spPr>
            <a:xfrm>
              <a:off x="0" y="0"/>
              <a:ext cx="63500" cy="1767642"/>
            </a:xfrm>
            <a:prstGeom prst="rect">
              <a:avLst/>
            </a:prstGeom>
            <a:solidFill>
              <a:srgbClr val="57FFDC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2310295"/>
              <a:ext cx="822610" cy="462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664"/>
                </a:lnSpc>
              </a:pPr>
              <a:r>
                <a:rPr lang="en-US" sz="2400">
                  <a:solidFill>
                    <a:srgbClr val="141414"/>
                  </a:solidFill>
                  <a:latin typeface="HK Grotesk Bold"/>
                </a:rPr>
                <a:t>06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55751" y="5874522"/>
            <a:ext cx="7824239" cy="3960434"/>
            <a:chOff x="0" y="0"/>
            <a:chExt cx="10432319" cy="5280579"/>
          </a:xfrm>
        </p:grpSpPr>
        <p:sp>
          <p:nvSpPr>
            <p:cNvPr id="6" name="TextBox 6"/>
            <p:cNvSpPr txBox="1"/>
            <p:nvPr/>
          </p:nvSpPr>
          <p:spPr>
            <a:xfrm>
              <a:off x="0" y="243106"/>
              <a:ext cx="2336411" cy="8945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Технический</a:t>
              </a:r>
            </a:p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31%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2054817" y="4385981"/>
              <a:ext cx="3400034" cy="8945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Координационный</a:t>
              </a:r>
            </a:p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28%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6654656" y="-28575"/>
              <a:ext cx="3695908" cy="8945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Скоростной-силовой</a:t>
              </a:r>
            </a:p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27%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6710516" y="3527276"/>
              <a:ext cx="2317909" cy="8945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Тактический</a:t>
              </a:r>
            </a:p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10%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252818" y="2462949"/>
              <a:ext cx="3179501" cy="89459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Психологический</a:t>
              </a:r>
            </a:p>
            <a:p>
              <a:pPr algn="ctr">
                <a:lnSpc>
                  <a:spcPts val="2778"/>
                </a:lnSpc>
              </a:pPr>
              <a:r>
                <a:rPr lang="en-US" sz="1984">
                  <a:solidFill>
                    <a:srgbClr val="141414"/>
                  </a:solidFill>
                  <a:latin typeface="Times Neue Roman Bold"/>
                </a:rPr>
                <a:t>4%</a:t>
              </a:r>
            </a:p>
          </p:txBody>
        </p:sp>
        <p:grpSp>
          <p:nvGrpSpPr>
            <p:cNvPr id="11" name="Group 11"/>
            <p:cNvGrpSpPr>
              <a:grpSpLocks noChangeAspect="1"/>
            </p:cNvGrpSpPr>
            <p:nvPr/>
          </p:nvGrpSpPr>
          <p:grpSpPr>
            <a:xfrm>
              <a:off x="2568831" y="211568"/>
              <a:ext cx="4064142" cy="4064142"/>
              <a:chOff x="0" y="0"/>
              <a:chExt cx="2540000" cy="25400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1270000" y="0"/>
                <a:ext cx="1316106" cy="1491947"/>
              </a:xfrm>
              <a:custGeom>
                <a:avLst/>
                <a:gdLst/>
                <a:ahLst/>
                <a:cxnLst/>
                <a:rect l="l" t="t" r="r" b="b"/>
                <a:pathLst>
                  <a:path w="1316106" h="1491947">
                    <a:moveTo>
                      <a:pt x="0" y="0"/>
                    </a:moveTo>
                    <a:lnTo>
                      <a:pt x="0" y="0"/>
                    </a:lnTo>
                    <a:cubicBezTo>
                      <a:pt x="375654" y="0"/>
                      <a:pt x="732035" y="166306"/>
                      <a:pt x="973338" y="454210"/>
                    </a:cubicBezTo>
                    <a:cubicBezTo>
                      <a:pt x="1214641" y="742114"/>
                      <a:pt x="1316106" y="1122074"/>
                      <a:pt x="1250456" y="1491947"/>
                    </a:cubicBezTo>
                    <a:lnTo>
                      <a:pt x="0" y="1270000"/>
                    </a:lnTo>
                    <a:close/>
                  </a:path>
                </a:pathLst>
              </a:custGeom>
              <a:solidFill>
                <a:srgbClr val="00C2CB"/>
              </a:solidFill>
            </p:spPr>
          </p:sp>
          <p:sp>
            <p:nvSpPr>
              <p:cNvPr id="13" name="Freeform 13"/>
              <p:cNvSpPr/>
              <p:nvPr/>
            </p:nvSpPr>
            <p:spPr>
              <a:xfrm>
                <a:off x="1270000" y="1270000"/>
                <a:ext cx="1259986" cy="525950"/>
              </a:xfrm>
              <a:custGeom>
                <a:avLst/>
                <a:gdLst/>
                <a:ahLst/>
                <a:cxnLst/>
                <a:rect l="l" t="t" r="r" b="b"/>
                <a:pathLst>
                  <a:path w="1259986" h="525950">
                    <a:moveTo>
                      <a:pt x="1259986" y="159173"/>
                    </a:moveTo>
                    <a:cubicBezTo>
                      <a:pt x="1243968" y="285969"/>
                      <a:pt x="1208902" y="409621"/>
                      <a:pt x="1155974" y="52595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96BB"/>
              </a:solidFill>
            </p:spPr>
          </p:sp>
          <p:sp>
            <p:nvSpPr>
              <p:cNvPr id="14" name="Freeform 14"/>
              <p:cNvSpPr/>
              <p:nvPr/>
            </p:nvSpPr>
            <p:spPr>
              <a:xfrm>
                <a:off x="1270000" y="1270000"/>
                <a:ext cx="1180816" cy="1104967"/>
              </a:xfrm>
              <a:custGeom>
                <a:avLst/>
                <a:gdLst/>
                <a:ahLst/>
                <a:cxnLst/>
                <a:rect l="l" t="t" r="r" b="b"/>
                <a:pathLst>
                  <a:path w="1180816" h="1104967">
                    <a:moveTo>
                      <a:pt x="1180816" y="467518"/>
                    </a:moveTo>
                    <a:cubicBezTo>
                      <a:pt x="1074082" y="737097"/>
                      <a:pt x="878320" y="962039"/>
                      <a:pt x="626057" y="11049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6AA2"/>
              </a:solidFill>
            </p:spPr>
          </p:sp>
          <p:sp>
            <p:nvSpPr>
              <p:cNvPr id="15" name="Freeform 15"/>
              <p:cNvSpPr/>
              <p:nvPr/>
            </p:nvSpPr>
            <p:spPr>
              <a:xfrm>
                <a:off x="67293" y="1270000"/>
                <a:ext cx="1883207" cy="1327283"/>
              </a:xfrm>
              <a:custGeom>
                <a:avLst/>
                <a:gdLst/>
                <a:ahLst/>
                <a:cxnLst/>
                <a:rect l="l" t="t" r="r" b="b"/>
                <a:pathLst>
                  <a:path w="1883207" h="1327283">
                    <a:moveTo>
                      <a:pt x="1883207" y="1072297"/>
                    </a:moveTo>
                    <a:cubicBezTo>
                      <a:pt x="1554229" y="1281072"/>
                      <a:pt x="1147622" y="1327283"/>
                      <a:pt x="780185" y="1197654"/>
                    </a:cubicBezTo>
                    <a:cubicBezTo>
                      <a:pt x="412748" y="1068026"/>
                      <a:pt x="125148" y="776905"/>
                      <a:pt x="0" y="407918"/>
                    </a:cubicBezTo>
                    <a:lnTo>
                      <a:pt x="1202707" y="0"/>
                    </a:lnTo>
                    <a:close/>
                  </a:path>
                </a:pathLst>
              </a:custGeom>
              <a:solidFill>
                <a:srgbClr val="004080"/>
              </a:solidFill>
            </p:spPr>
          </p:sp>
          <p:sp>
            <p:nvSpPr>
              <p:cNvPr id="16" name="Freeform 16"/>
              <p:cNvSpPr/>
              <p:nvPr/>
            </p:nvSpPr>
            <p:spPr>
              <a:xfrm>
                <a:off x="-65651" y="0"/>
                <a:ext cx="1335651" cy="1737518"/>
              </a:xfrm>
              <a:custGeom>
                <a:avLst/>
                <a:gdLst/>
                <a:ahLst/>
                <a:cxnLst/>
                <a:rect l="l" t="t" r="r" b="b"/>
                <a:pathLst>
                  <a:path w="1335651" h="1737518">
                    <a:moveTo>
                      <a:pt x="154835" y="1737518"/>
                    </a:moveTo>
                    <a:cubicBezTo>
                      <a:pt x="0" y="1346451"/>
                      <a:pt x="48826" y="904092"/>
                      <a:pt x="285223" y="556207"/>
                    </a:cubicBezTo>
                    <a:cubicBezTo>
                      <a:pt x="521620" y="208322"/>
                      <a:pt x="914920" y="42"/>
                      <a:pt x="1335524" y="0"/>
                    </a:cubicBezTo>
                    <a:lnTo>
                      <a:pt x="1335651" y="1270000"/>
                    </a:lnTo>
                    <a:close/>
                  </a:path>
                </a:pathLst>
              </a:custGeom>
              <a:solidFill>
                <a:srgbClr val="0F1755"/>
              </a:solidFill>
            </p:spPr>
          </p:sp>
          <p:sp>
            <p:nvSpPr>
              <p:cNvPr id="17" name="Freeform 17"/>
              <p:cNvSpPr/>
              <p:nvPr/>
            </p:nvSpPr>
            <p:spPr>
              <a:xfrm>
                <a:off x="1270000" y="0"/>
                <a:ext cx="127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270000">
                    <a:moveTo>
                      <a:pt x="0" y="0"/>
                    </a:moveTo>
                    <a:cubicBezTo>
                      <a:pt x="42" y="0"/>
                      <a:pt x="85" y="0"/>
                      <a:pt x="127" y="0"/>
                    </a:cubicBezTo>
                    <a:lnTo>
                      <a:pt x="0" y="1270000"/>
                    </a:lnTo>
                    <a:close/>
                  </a:path>
                </a:pathLst>
              </a:custGeom>
              <a:solidFill>
                <a:srgbClr val="582A6C"/>
              </a:solidFill>
            </p:spPr>
          </p:sp>
        </p:grpSp>
      </p:grpSp>
      <p:grpSp>
        <p:nvGrpSpPr>
          <p:cNvPr id="18" name="Group 18"/>
          <p:cNvGrpSpPr/>
          <p:nvPr/>
        </p:nvGrpSpPr>
        <p:grpSpPr>
          <a:xfrm>
            <a:off x="10952323" y="5879955"/>
            <a:ext cx="5510481" cy="3768842"/>
            <a:chOff x="0" y="0"/>
            <a:chExt cx="7347308" cy="5025122"/>
          </a:xfrm>
        </p:grpSpPr>
        <p:sp>
          <p:nvSpPr>
            <p:cNvPr id="19" name="TextBox 19"/>
            <p:cNvSpPr txBox="1"/>
            <p:nvPr/>
          </p:nvSpPr>
          <p:spPr>
            <a:xfrm>
              <a:off x="0" y="4110856"/>
              <a:ext cx="1548500" cy="9142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2000">
                  <a:solidFill>
                    <a:srgbClr val="141414"/>
                  </a:solidFill>
                  <a:latin typeface="Times Neue Roman Bold"/>
                </a:rPr>
                <a:t>Часы ФП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>
                  <a:solidFill>
                    <a:srgbClr val="141414"/>
                  </a:solidFill>
                  <a:latin typeface="Times Neue Roman Bold"/>
                </a:rPr>
                <a:t>75%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5697456" y="-38100"/>
              <a:ext cx="1649852" cy="9142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2000">
                  <a:solidFill>
                    <a:srgbClr val="141414"/>
                  </a:solidFill>
                  <a:latin typeface="Times Neue Roman Bold"/>
                </a:rPr>
                <a:t>Часы ТТП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>
                  <a:solidFill>
                    <a:srgbClr val="141414"/>
                  </a:solidFill>
                  <a:latin typeface="Times Neue Roman Bold"/>
                </a:rPr>
                <a:t>25%</a:t>
              </a:r>
            </a:p>
          </p:txBody>
        </p:sp>
        <p:grpSp>
          <p:nvGrpSpPr>
            <p:cNvPr id="21" name="Group 21"/>
            <p:cNvGrpSpPr>
              <a:grpSpLocks noChangeAspect="1"/>
            </p:cNvGrpSpPr>
            <p:nvPr/>
          </p:nvGrpSpPr>
          <p:grpSpPr>
            <a:xfrm>
              <a:off x="1400423" y="290007"/>
              <a:ext cx="4445109" cy="4445109"/>
              <a:chOff x="0" y="0"/>
              <a:chExt cx="2540000" cy="25400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270000" y="0"/>
                <a:ext cx="1285798" cy="1333474"/>
              </a:xfrm>
              <a:custGeom>
                <a:avLst/>
                <a:gdLst/>
                <a:ahLst/>
                <a:cxnLst/>
                <a:rect l="l" t="t" r="r" b="b"/>
                <a:pathLst>
                  <a:path w="1285798" h="1333474">
                    <a:moveTo>
                      <a:pt x="0" y="0"/>
                    </a:moveTo>
                    <a:cubicBezTo>
                      <a:pt x="347841" y="0"/>
                      <a:pt x="680458" y="142671"/>
                      <a:pt x="920193" y="394703"/>
                    </a:cubicBezTo>
                    <a:cubicBezTo>
                      <a:pt x="1159929" y="646735"/>
                      <a:pt x="1285798" y="986067"/>
                      <a:pt x="1268413" y="1333474"/>
                    </a:cubicBezTo>
                    <a:lnTo>
                      <a:pt x="634206" y="1301737"/>
                    </a:lnTo>
                    <a:cubicBezTo>
                      <a:pt x="642899" y="1128034"/>
                      <a:pt x="579964" y="958368"/>
                      <a:pt x="460097" y="832352"/>
                    </a:cubicBezTo>
                    <a:cubicBezTo>
                      <a:pt x="340229" y="706336"/>
                      <a:pt x="173920" y="635000"/>
                      <a:pt x="0" y="63500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</p:sp>
          <p:sp>
            <p:nvSpPr>
              <p:cNvPr id="23" name="Freeform 23"/>
              <p:cNvSpPr/>
              <p:nvPr/>
            </p:nvSpPr>
            <p:spPr>
              <a:xfrm>
                <a:off x="-47" y="0"/>
                <a:ext cx="2540047" cy="2540023"/>
              </a:xfrm>
              <a:custGeom>
                <a:avLst/>
                <a:gdLst/>
                <a:ahLst/>
                <a:cxnLst/>
                <a:rect l="l" t="t" r="r" b="b"/>
                <a:pathLst>
                  <a:path w="2540047" h="2540023">
                    <a:moveTo>
                      <a:pt x="2540047" y="1270000"/>
                    </a:moveTo>
                    <a:cubicBezTo>
                      <a:pt x="2540047" y="1971385"/>
                      <a:pt x="1971475" y="2539977"/>
                      <a:pt x="1270089" y="2540000"/>
                    </a:cubicBezTo>
                    <a:cubicBezTo>
                      <a:pt x="568704" y="2540023"/>
                      <a:pt x="94" y="1971470"/>
                      <a:pt x="47" y="1270085"/>
                    </a:cubicBezTo>
                    <a:cubicBezTo>
                      <a:pt x="0" y="568700"/>
                      <a:pt x="568535" y="70"/>
                      <a:pt x="1269920" y="0"/>
                    </a:cubicBezTo>
                    <a:lnTo>
                      <a:pt x="1269984" y="635000"/>
                    </a:lnTo>
                    <a:cubicBezTo>
                      <a:pt x="919291" y="635035"/>
                      <a:pt x="635024" y="919350"/>
                      <a:pt x="635047" y="1270042"/>
                    </a:cubicBezTo>
                    <a:cubicBezTo>
                      <a:pt x="635070" y="1620735"/>
                      <a:pt x="919376" y="1905012"/>
                      <a:pt x="1270068" y="1905000"/>
                    </a:cubicBezTo>
                    <a:cubicBezTo>
                      <a:pt x="1620761" y="1904988"/>
                      <a:pt x="1905047" y="1620693"/>
                      <a:pt x="1905047" y="1270000"/>
                    </a:cubicBezTo>
                    <a:close/>
                  </a:path>
                </a:pathLst>
              </a:custGeom>
              <a:solidFill>
                <a:srgbClr val="00B980"/>
              </a:solidFill>
            </p:spPr>
          </p:sp>
          <p:sp>
            <p:nvSpPr>
              <p:cNvPr id="24" name="Freeform 24"/>
              <p:cNvSpPr/>
              <p:nvPr/>
            </p:nvSpPr>
            <p:spPr>
              <a:xfrm>
                <a:off x="1270000" y="0"/>
                <a:ext cx="127" cy="635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635000">
                    <a:moveTo>
                      <a:pt x="0" y="0"/>
                    </a:moveTo>
                    <a:cubicBezTo>
                      <a:pt x="42" y="0"/>
                      <a:pt x="85" y="0"/>
                      <a:pt x="127" y="0"/>
                    </a:cubicBezTo>
                    <a:lnTo>
                      <a:pt x="63" y="635000"/>
                    </a:lnTo>
                    <a:cubicBezTo>
                      <a:pt x="42" y="635000"/>
                      <a:pt x="21" y="635000"/>
                      <a:pt x="0" y="635000"/>
                    </a:cubicBezTo>
                    <a:close/>
                  </a:path>
                </a:pathLst>
              </a:custGeom>
              <a:solidFill>
                <a:srgbClr val="009299"/>
              </a:solidFill>
            </p:spPr>
          </p:sp>
        </p:grpSp>
      </p:grpSp>
      <p:sp>
        <p:nvSpPr>
          <p:cNvPr id="25" name="TextBox 25"/>
          <p:cNvSpPr txBox="1"/>
          <p:nvPr/>
        </p:nvSpPr>
        <p:spPr>
          <a:xfrm>
            <a:off x="5162104" y="13270"/>
            <a:ext cx="7963793" cy="8630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31"/>
              </a:lnSpc>
            </a:pPr>
            <a:r>
              <a:rPr lang="en-US" sz="5022">
                <a:solidFill>
                  <a:srgbClr val="000000"/>
                </a:solidFill>
                <a:latin typeface="Times Neue Roman Bold"/>
              </a:rPr>
              <a:t>Параметры подготовки</a:t>
            </a:r>
          </a:p>
        </p:txBody>
      </p:sp>
      <p:grpSp>
        <p:nvGrpSpPr>
          <p:cNvPr id="26" name="Group 26"/>
          <p:cNvGrpSpPr/>
          <p:nvPr/>
        </p:nvGrpSpPr>
        <p:grpSpPr>
          <a:xfrm>
            <a:off x="9634580" y="1902381"/>
            <a:ext cx="8145966" cy="3355246"/>
            <a:chOff x="0" y="0"/>
            <a:chExt cx="10861288" cy="4473662"/>
          </a:xfrm>
        </p:grpSpPr>
        <p:sp>
          <p:nvSpPr>
            <p:cNvPr id="27" name="TextBox 27"/>
            <p:cNvSpPr txBox="1"/>
            <p:nvPr/>
          </p:nvSpPr>
          <p:spPr>
            <a:xfrm>
              <a:off x="7424252" y="3556190"/>
              <a:ext cx="3437036" cy="917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2000">
                  <a:solidFill>
                    <a:srgbClr val="000000"/>
                  </a:solidFill>
                  <a:latin typeface="Times Neue Roman Bold"/>
                </a:rPr>
                <a:t>Централизованная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>
                  <a:solidFill>
                    <a:srgbClr val="000000"/>
                  </a:solidFill>
                  <a:latin typeface="Times Neue Roman Bold"/>
                </a:rPr>
                <a:t>72.2%</a:t>
              </a:r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38100"/>
              <a:ext cx="3140744" cy="9174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00"/>
                </a:lnSpc>
              </a:pPr>
              <a:r>
                <a:rPr lang="en-US" sz="2000">
                  <a:solidFill>
                    <a:srgbClr val="000000"/>
                  </a:solidFill>
                  <a:latin typeface="Times Neue Roman Bold"/>
                </a:rPr>
                <a:t>Самостоятельная</a:t>
              </a:r>
            </a:p>
            <a:p>
              <a:pPr algn="ctr">
                <a:lnSpc>
                  <a:spcPts val="2800"/>
                </a:lnSpc>
              </a:pPr>
              <a:r>
                <a:rPr lang="en-US" sz="2000">
                  <a:solidFill>
                    <a:srgbClr val="000000"/>
                  </a:solidFill>
                  <a:latin typeface="Times Neue Roman Bold"/>
                </a:rPr>
                <a:t>27.8%</a:t>
              </a:r>
            </a:p>
          </p:txBody>
        </p:sp>
        <p:grpSp>
          <p:nvGrpSpPr>
            <p:cNvPr id="29" name="Group 29"/>
            <p:cNvGrpSpPr>
              <a:grpSpLocks noChangeAspect="1"/>
            </p:cNvGrpSpPr>
            <p:nvPr/>
          </p:nvGrpSpPr>
          <p:grpSpPr>
            <a:xfrm>
              <a:off x="3197837" y="152170"/>
              <a:ext cx="4169322" cy="4169322"/>
              <a:chOff x="0" y="0"/>
              <a:chExt cx="2540000" cy="2540000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9835" y="0"/>
                <a:ext cx="2557328" cy="2592090"/>
              </a:xfrm>
              <a:custGeom>
                <a:avLst/>
                <a:gdLst/>
                <a:ahLst/>
                <a:cxnLst/>
                <a:rect l="l" t="t" r="r" b="b"/>
                <a:pathLst>
                  <a:path w="2557328" h="2592090">
                    <a:moveTo>
                      <a:pt x="1260165" y="0"/>
                    </a:moveTo>
                    <a:cubicBezTo>
                      <a:pt x="1941066" y="0"/>
                      <a:pt x="2500814" y="536982"/>
                      <a:pt x="2529071" y="1217296"/>
                    </a:cubicBezTo>
                    <a:cubicBezTo>
                      <a:pt x="2557328" y="1897611"/>
                      <a:pt x="2044038" y="2479161"/>
                      <a:pt x="1365482" y="2535626"/>
                    </a:cubicBezTo>
                    <a:cubicBezTo>
                      <a:pt x="686926" y="2592090"/>
                      <a:pt x="84576" y="2103376"/>
                      <a:pt x="0" y="1427748"/>
                    </a:cubicBezTo>
                    <a:lnTo>
                      <a:pt x="1260165" y="1270000"/>
                    </a:lnTo>
                    <a:close/>
                  </a:path>
                </a:pathLst>
              </a:custGeom>
              <a:solidFill>
                <a:srgbClr val="FFBD59"/>
              </a:solidFill>
            </p:spPr>
          </p:sp>
          <p:sp>
            <p:nvSpPr>
              <p:cNvPr id="31" name="Freeform 31"/>
              <p:cNvSpPr/>
              <p:nvPr/>
            </p:nvSpPr>
            <p:spPr>
              <a:xfrm>
                <a:off x="-45890" y="0"/>
                <a:ext cx="1315890" cy="1490533"/>
              </a:xfrm>
              <a:custGeom>
                <a:avLst/>
                <a:gdLst/>
                <a:ahLst/>
                <a:cxnLst/>
                <a:rect l="l" t="t" r="r" b="b"/>
                <a:pathLst>
                  <a:path w="1315890" h="1490533">
                    <a:moveTo>
                      <a:pt x="65184" y="1490533"/>
                    </a:moveTo>
                    <a:cubicBezTo>
                      <a:pt x="0" y="1120855"/>
                      <a:pt x="101697" y="741279"/>
                      <a:pt x="342973" y="453708"/>
                    </a:cubicBezTo>
                    <a:cubicBezTo>
                      <a:pt x="584248" y="166138"/>
                      <a:pt x="940382" y="38"/>
                      <a:pt x="1315763" y="0"/>
                    </a:cubicBezTo>
                    <a:lnTo>
                      <a:pt x="1315890" y="1270000"/>
                    </a:lnTo>
                    <a:close/>
                  </a:path>
                </a:pathLst>
              </a:custGeom>
              <a:solidFill>
                <a:srgbClr val="B7A239"/>
              </a:solidFill>
            </p:spPr>
          </p:sp>
          <p:sp>
            <p:nvSpPr>
              <p:cNvPr id="32" name="Freeform 32"/>
              <p:cNvSpPr/>
              <p:nvPr/>
            </p:nvSpPr>
            <p:spPr>
              <a:xfrm>
                <a:off x="1270000" y="0"/>
                <a:ext cx="127" cy="1270000"/>
              </a:xfrm>
              <a:custGeom>
                <a:avLst/>
                <a:gdLst/>
                <a:ahLst/>
                <a:cxnLst/>
                <a:rect l="l" t="t" r="r" b="b"/>
                <a:pathLst>
                  <a:path w="127" h="1270000">
                    <a:moveTo>
                      <a:pt x="0" y="0"/>
                    </a:moveTo>
                    <a:cubicBezTo>
                      <a:pt x="42" y="0"/>
                      <a:pt x="85" y="0"/>
                      <a:pt x="127" y="0"/>
                    </a:cubicBezTo>
                    <a:lnTo>
                      <a:pt x="0" y="1270000"/>
                    </a:lnTo>
                    <a:close/>
                  </a:path>
                </a:pathLst>
              </a:custGeom>
              <a:solidFill>
                <a:srgbClr val="768427"/>
              </a:solidFill>
            </p:spPr>
          </p:sp>
        </p:grpSp>
      </p:grpSp>
      <p:grpSp>
        <p:nvGrpSpPr>
          <p:cNvPr id="33" name="Group 33"/>
          <p:cNvGrpSpPr/>
          <p:nvPr/>
        </p:nvGrpSpPr>
        <p:grpSpPr>
          <a:xfrm>
            <a:off x="1235190" y="1028700"/>
            <a:ext cx="6435152" cy="3689126"/>
            <a:chOff x="0" y="0"/>
            <a:chExt cx="8580202" cy="4918834"/>
          </a:xfrm>
        </p:grpSpPr>
        <p:sp>
          <p:nvSpPr>
            <p:cNvPr id="34" name="TextBox 34"/>
            <p:cNvSpPr txBox="1"/>
            <p:nvPr/>
          </p:nvSpPr>
          <p:spPr>
            <a:xfrm>
              <a:off x="1303221" y="4467640"/>
              <a:ext cx="1347743" cy="4511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35"/>
                </a:lnSpc>
              </a:pPr>
              <a:r>
                <a:rPr lang="en-US" sz="2025">
                  <a:solidFill>
                    <a:srgbClr val="000000"/>
                  </a:solidFill>
                  <a:latin typeface="Times Neue Roman Bold"/>
                </a:rPr>
                <a:t>HS 40-70</a:t>
              </a: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3916991" y="4467640"/>
              <a:ext cx="1519772" cy="4511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35"/>
                </a:lnSpc>
              </a:pPr>
              <a:r>
                <a:rPr lang="en-US" sz="2025">
                  <a:solidFill>
                    <a:srgbClr val="000000"/>
                  </a:solidFill>
                  <a:latin typeface="Times Neue Roman Bold"/>
                </a:rPr>
                <a:t>HS 90-105</a:t>
              </a:r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6573769" y="4467640"/>
              <a:ext cx="1605787" cy="4511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835"/>
                </a:lnSpc>
              </a:pPr>
              <a:r>
                <a:rPr lang="en-US" sz="2025">
                  <a:solidFill>
                    <a:srgbClr val="000000"/>
                  </a:solidFill>
                  <a:latin typeface="Times Neue Roman Bold"/>
                </a:rPr>
                <a:t>HS120-140</a:t>
              </a:r>
            </a:p>
          </p:txBody>
        </p:sp>
        <p:grpSp>
          <p:nvGrpSpPr>
            <p:cNvPr id="37" name="Group 37"/>
            <p:cNvGrpSpPr>
              <a:grpSpLocks noChangeAspect="1"/>
            </p:cNvGrpSpPr>
            <p:nvPr/>
          </p:nvGrpSpPr>
          <p:grpSpPr>
            <a:xfrm>
              <a:off x="773574" y="206547"/>
              <a:ext cx="7806607" cy="4127722"/>
              <a:chOff x="0" y="0"/>
              <a:chExt cx="17289587" cy="9141822"/>
            </a:xfrm>
          </p:grpSpPr>
          <p:sp>
            <p:nvSpPr>
              <p:cNvPr id="38" name="Freeform 38"/>
              <p:cNvSpPr/>
              <p:nvPr/>
            </p:nvSpPr>
            <p:spPr>
              <a:xfrm>
                <a:off x="0" y="-6350"/>
                <a:ext cx="1728958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7289588" h="12700">
                    <a:moveTo>
                      <a:pt x="0" y="0"/>
                    </a:moveTo>
                    <a:lnTo>
                      <a:pt x="17289588" y="0"/>
                    </a:lnTo>
                    <a:lnTo>
                      <a:pt x="1728958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39" name="Freeform 39"/>
              <p:cNvSpPr/>
              <p:nvPr/>
            </p:nvSpPr>
            <p:spPr>
              <a:xfrm>
                <a:off x="0" y="3040924"/>
                <a:ext cx="1728958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7289588" h="12700">
                    <a:moveTo>
                      <a:pt x="0" y="0"/>
                    </a:moveTo>
                    <a:lnTo>
                      <a:pt x="17289588" y="0"/>
                    </a:lnTo>
                    <a:lnTo>
                      <a:pt x="1728958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40" name="Freeform 40"/>
              <p:cNvSpPr/>
              <p:nvPr/>
            </p:nvSpPr>
            <p:spPr>
              <a:xfrm>
                <a:off x="0" y="6088198"/>
                <a:ext cx="1728958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7289588" h="12700">
                    <a:moveTo>
                      <a:pt x="0" y="0"/>
                    </a:moveTo>
                    <a:lnTo>
                      <a:pt x="17289588" y="0"/>
                    </a:lnTo>
                    <a:lnTo>
                      <a:pt x="1728958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  <p:sp>
            <p:nvSpPr>
              <p:cNvPr id="41" name="Freeform 41"/>
              <p:cNvSpPr/>
              <p:nvPr/>
            </p:nvSpPr>
            <p:spPr>
              <a:xfrm>
                <a:off x="0" y="9135473"/>
                <a:ext cx="17289588" cy="12700"/>
              </a:xfrm>
              <a:custGeom>
                <a:avLst/>
                <a:gdLst/>
                <a:ahLst/>
                <a:cxnLst/>
                <a:rect l="l" t="t" r="r" b="b"/>
                <a:pathLst>
                  <a:path w="17289588" h="12700">
                    <a:moveTo>
                      <a:pt x="0" y="0"/>
                    </a:moveTo>
                    <a:lnTo>
                      <a:pt x="17289588" y="0"/>
                    </a:lnTo>
                    <a:lnTo>
                      <a:pt x="17289588" y="12700"/>
                    </a:lnTo>
                    <a:lnTo>
                      <a:pt x="0" y="12700"/>
                    </a:lnTo>
                    <a:close/>
                  </a:path>
                </a:pathLst>
              </a:custGeom>
              <a:solidFill>
                <a:srgbClr val="000000"/>
              </a:solidFill>
            </p:spPr>
          </p:sp>
        </p:grpSp>
        <p:sp>
          <p:nvSpPr>
            <p:cNvPr id="42" name="TextBox 42"/>
            <p:cNvSpPr txBox="1"/>
            <p:nvPr/>
          </p:nvSpPr>
          <p:spPr>
            <a:xfrm>
              <a:off x="0" y="-38100"/>
              <a:ext cx="602103" cy="4511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835"/>
                </a:lnSpc>
              </a:pPr>
              <a:r>
                <a:rPr lang="en-US" sz="2025">
                  <a:solidFill>
                    <a:srgbClr val="000000"/>
                  </a:solidFill>
                  <a:latin typeface="Times Neue Roman Bold"/>
                </a:rPr>
                <a:t>150 </a:t>
              </a:r>
            </a:p>
          </p:txBody>
        </p:sp>
        <p:sp>
          <p:nvSpPr>
            <p:cNvPr id="43" name="TextBox 43"/>
            <p:cNvSpPr txBox="1"/>
            <p:nvPr/>
          </p:nvSpPr>
          <p:spPr>
            <a:xfrm>
              <a:off x="0" y="1337807"/>
              <a:ext cx="602103" cy="4511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835"/>
                </a:lnSpc>
              </a:pPr>
              <a:r>
                <a:rPr lang="en-US" sz="2025">
                  <a:solidFill>
                    <a:srgbClr val="000000"/>
                  </a:solidFill>
                  <a:latin typeface="Times Neue Roman Bold"/>
                </a:rPr>
                <a:t>100 </a:t>
              </a: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172029" y="2713715"/>
              <a:ext cx="430074" cy="4511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835"/>
                </a:lnSpc>
              </a:pPr>
              <a:r>
                <a:rPr lang="en-US" sz="2025">
                  <a:solidFill>
                    <a:srgbClr val="000000"/>
                  </a:solidFill>
                  <a:latin typeface="Times Neue Roman Bold"/>
                </a:rPr>
                <a:t>50 </a:t>
              </a:r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344059" y="4089622"/>
              <a:ext cx="258044" cy="4511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835"/>
                </a:lnSpc>
              </a:pPr>
              <a:r>
                <a:rPr lang="en-US" sz="2025">
                  <a:solidFill>
                    <a:srgbClr val="000000"/>
                  </a:solidFill>
                  <a:latin typeface="Times Neue Roman Bold"/>
                </a:rPr>
                <a:t>0 </a:t>
              </a:r>
            </a:p>
          </p:txBody>
        </p:sp>
        <p:grpSp>
          <p:nvGrpSpPr>
            <p:cNvPr id="46" name="Group 46"/>
            <p:cNvGrpSpPr>
              <a:grpSpLocks noChangeAspect="1"/>
            </p:cNvGrpSpPr>
            <p:nvPr/>
          </p:nvGrpSpPr>
          <p:grpSpPr>
            <a:xfrm>
              <a:off x="773574" y="341271"/>
              <a:ext cx="7806629" cy="3992999"/>
              <a:chOff x="0" y="298377"/>
              <a:chExt cx="17289635" cy="8843445"/>
            </a:xfrm>
          </p:grpSpPr>
          <p:sp>
            <p:nvSpPr>
              <p:cNvPr id="47" name="Freeform 47"/>
              <p:cNvSpPr/>
              <p:nvPr/>
            </p:nvSpPr>
            <p:spPr>
              <a:xfrm>
                <a:off x="0" y="298377"/>
                <a:ext cx="5330956" cy="8843445"/>
              </a:xfrm>
              <a:custGeom>
                <a:avLst/>
                <a:gdLst/>
                <a:ahLst/>
                <a:cxnLst/>
                <a:rect l="l" t="t" r="r" b="b"/>
                <a:pathLst>
                  <a:path w="5330956" h="8843445">
                    <a:moveTo>
                      <a:pt x="0" y="8843446"/>
                    </a:moveTo>
                    <a:lnTo>
                      <a:pt x="0" y="426477"/>
                    </a:lnTo>
                    <a:lnTo>
                      <a:pt x="0" y="426477"/>
                    </a:lnTo>
                    <a:cubicBezTo>
                      <a:pt x="0" y="313368"/>
                      <a:pt x="44932" y="204892"/>
                      <a:pt x="124912" y="124912"/>
                    </a:cubicBezTo>
                    <a:cubicBezTo>
                      <a:pt x="204892" y="44933"/>
                      <a:pt x="313368" y="0"/>
                      <a:pt x="426476" y="0"/>
                    </a:cubicBezTo>
                    <a:lnTo>
                      <a:pt x="4904480" y="0"/>
                    </a:lnTo>
                    <a:cubicBezTo>
                      <a:pt x="5140016" y="0"/>
                      <a:pt x="5330956" y="190941"/>
                      <a:pt x="5330956" y="426477"/>
                    </a:cubicBezTo>
                    <a:lnTo>
                      <a:pt x="5330956" y="8843446"/>
                    </a:lnTo>
                    <a:close/>
                  </a:path>
                </a:pathLst>
              </a:custGeom>
              <a:solidFill>
                <a:srgbClr val="768427"/>
              </a:solidFill>
            </p:spPr>
          </p:sp>
          <p:sp>
            <p:nvSpPr>
              <p:cNvPr id="48" name="Freeform 48"/>
              <p:cNvSpPr/>
              <p:nvPr/>
            </p:nvSpPr>
            <p:spPr>
              <a:xfrm>
                <a:off x="5977615" y="2486052"/>
                <a:ext cx="5334357" cy="6655771"/>
              </a:xfrm>
              <a:custGeom>
                <a:avLst/>
                <a:gdLst/>
                <a:ahLst/>
                <a:cxnLst/>
                <a:rect l="l" t="t" r="r" b="b"/>
                <a:pathLst>
                  <a:path w="5334357" h="6655771">
                    <a:moveTo>
                      <a:pt x="1701" y="6655771"/>
                    </a:moveTo>
                    <a:lnTo>
                      <a:pt x="1701" y="432839"/>
                    </a:lnTo>
                    <a:cubicBezTo>
                      <a:pt x="0" y="318634"/>
                      <a:pt x="44180" y="208520"/>
                      <a:pt x="124345" y="127161"/>
                    </a:cubicBezTo>
                    <a:cubicBezTo>
                      <a:pt x="204510" y="45803"/>
                      <a:pt x="313960" y="0"/>
                      <a:pt x="428177" y="13"/>
                    </a:cubicBezTo>
                    <a:lnTo>
                      <a:pt x="4906180" y="13"/>
                    </a:lnTo>
                    <a:cubicBezTo>
                      <a:pt x="5020397" y="0"/>
                      <a:pt x="5129847" y="45803"/>
                      <a:pt x="5210012" y="127162"/>
                    </a:cubicBezTo>
                    <a:cubicBezTo>
                      <a:pt x="5290177" y="208520"/>
                      <a:pt x="5334357" y="318634"/>
                      <a:pt x="5332657" y="432839"/>
                    </a:cubicBezTo>
                    <a:lnTo>
                      <a:pt x="5332657" y="6655771"/>
                    </a:lnTo>
                    <a:close/>
                  </a:path>
                </a:pathLst>
              </a:custGeom>
              <a:solidFill>
                <a:srgbClr val="768427"/>
              </a:solidFill>
            </p:spPr>
          </p:sp>
          <p:sp>
            <p:nvSpPr>
              <p:cNvPr id="49" name="Freeform 49"/>
              <p:cNvSpPr/>
              <p:nvPr/>
            </p:nvSpPr>
            <p:spPr>
              <a:xfrm>
                <a:off x="11956931" y="7239800"/>
                <a:ext cx="5334358" cy="1902023"/>
              </a:xfrm>
              <a:custGeom>
                <a:avLst/>
                <a:gdLst/>
                <a:ahLst/>
                <a:cxnLst/>
                <a:rect l="l" t="t" r="r" b="b"/>
                <a:pathLst>
                  <a:path w="5334358" h="1902023">
                    <a:moveTo>
                      <a:pt x="1700" y="1902023"/>
                    </a:moveTo>
                    <a:lnTo>
                      <a:pt x="1700" y="432839"/>
                    </a:lnTo>
                    <a:cubicBezTo>
                      <a:pt x="0" y="318634"/>
                      <a:pt x="44180" y="208520"/>
                      <a:pt x="124345" y="127161"/>
                    </a:cubicBezTo>
                    <a:cubicBezTo>
                      <a:pt x="204510" y="45803"/>
                      <a:pt x="313960" y="0"/>
                      <a:pt x="428177" y="12"/>
                    </a:cubicBezTo>
                    <a:lnTo>
                      <a:pt x="4906181" y="12"/>
                    </a:lnTo>
                    <a:cubicBezTo>
                      <a:pt x="5020399" y="0"/>
                      <a:pt x="5129848" y="45803"/>
                      <a:pt x="5210012" y="127161"/>
                    </a:cubicBezTo>
                    <a:cubicBezTo>
                      <a:pt x="5290177" y="208520"/>
                      <a:pt x="5334358" y="318634"/>
                      <a:pt x="5332657" y="432839"/>
                    </a:cubicBezTo>
                    <a:lnTo>
                      <a:pt x="5332657" y="1902023"/>
                    </a:lnTo>
                    <a:close/>
                  </a:path>
                </a:pathLst>
              </a:custGeom>
              <a:solidFill>
                <a:srgbClr val="768427"/>
              </a:solidFill>
            </p:spPr>
          </p:sp>
          <p:sp>
            <p:nvSpPr>
              <p:cNvPr id="50" name="Freeform 50"/>
              <p:cNvSpPr/>
              <p:nvPr/>
            </p:nvSpPr>
            <p:spPr>
              <a:xfrm>
                <a:off x="0" y="0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B7A239"/>
              </a:solidFill>
            </p:spPr>
          </p:sp>
          <p:sp>
            <p:nvSpPr>
              <p:cNvPr id="51" name="Freeform 51"/>
              <p:cNvSpPr/>
              <p:nvPr/>
            </p:nvSpPr>
            <p:spPr>
              <a:xfrm>
                <a:off x="5977615" y="2486052"/>
                <a:ext cx="5334357" cy="6655771"/>
              </a:xfrm>
              <a:custGeom>
                <a:avLst/>
                <a:gdLst/>
                <a:ahLst/>
                <a:cxnLst/>
                <a:rect l="l" t="t" r="r" b="b"/>
                <a:pathLst>
                  <a:path w="5334357" h="6655771">
                    <a:moveTo>
                      <a:pt x="1701" y="6655771"/>
                    </a:moveTo>
                    <a:lnTo>
                      <a:pt x="1701" y="432839"/>
                    </a:lnTo>
                    <a:cubicBezTo>
                      <a:pt x="0" y="318634"/>
                      <a:pt x="44180" y="208520"/>
                      <a:pt x="124345" y="127161"/>
                    </a:cubicBezTo>
                    <a:cubicBezTo>
                      <a:pt x="204510" y="45803"/>
                      <a:pt x="313960" y="0"/>
                      <a:pt x="428177" y="13"/>
                    </a:cubicBezTo>
                    <a:lnTo>
                      <a:pt x="4906180" y="13"/>
                    </a:lnTo>
                    <a:cubicBezTo>
                      <a:pt x="5020397" y="0"/>
                      <a:pt x="5129847" y="45803"/>
                      <a:pt x="5210012" y="127162"/>
                    </a:cubicBezTo>
                    <a:cubicBezTo>
                      <a:pt x="5290177" y="208520"/>
                      <a:pt x="5334357" y="318634"/>
                      <a:pt x="5332657" y="432839"/>
                    </a:cubicBezTo>
                    <a:lnTo>
                      <a:pt x="5332657" y="6655771"/>
                    </a:lnTo>
                    <a:close/>
                  </a:path>
                </a:pathLst>
              </a:custGeom>
              <a:solidFill>
                <a:srgbClr val="B7A239"/>
              </a:solidFill>
            </p:spPr>
          </p:sp>
          <p:sp>
            <p:nvSpPr>
              <p:cNvPr id="52" name="Freeform 52"/>
              <p:cNvSpPr/>
              <p:nvPr/>
            </p:nvSpPr>
            <p:spPr>
              <a:xfrm>
                <a:off x="0" y="0"/>
                <a:ext cx="0" cy="0"/>
              </a:xfrm>
              <a:custGeom>
                <a:avLst/>
                <a:gdLst/>
                <a:ahLst/>
                <a:cxnLst/>
                <a:rect l="l" t="t" r="r" b="b"/>
                <a:pathLst>
                  <a:path/>
                </a:pathLst>
              </a:custGeom>
              <a:solidFill>
                <a:srgbClr val="B7A239"/>
              </a:solidFill>
            </p:spPr>
          </p:sp>
          <p:sp>
            <p:nvSpPr>
              <p:cNvPr id="53" name="Freeform 53"/>
              <p:cNvSpPr/>
              <p:nvPr/>
            </p:nvSpPr>
            <p:spPr>
              <a:xfrm>
                <a:off x="0" y="298377"/>
                <a:ext cx="5330956" cy="8843445"/>
              </a:xfrm>
              <a:custGeom>
                <a:avLst/>
                <a:gdLst/>
                <a:ahLst/>
                <a:cxnLst/>
                <a:rect l="l" t="t" r="r" b="b"/>
                <a:pathLst>
                  <a:path w="5330956" h="8843445">
                    <a:moveTo>
                      <a:pt x="0" y="8843446"/>
                    </a:moveTo>
                    <a:lnTo>
                      <a:pt x="0" y="426477"/>
                    </a:lnTo>
                    <a:lnTo>
                      <a:pt x="0" y="426477"/>
                    </a:lnTo>
                    <a:cubicBezTo>
                      <a:pt x="0" y="313368"/>
                      <a:pt x="44932" y="204892"/>
                      <a:pt x="124912" y="124912"/>
                    </a:cubicBezTo>
                    <a:cubicBezTo>
                      <a:pt x="204892" y="44933"/>
                      <a:pt x="313368" y="0"/>
                      <a:pt x="426476" y="0"/>
                    </a:cubicBezTo>
                    <a:lnTo>
                      <a:pt x="4904480" y="0"/>
                    </a:lnTo>
                    <a:cubicBezTo>
                      <a:pt x="5140016" y="0"/>
                      <a:pt x="5330956" y="190941"/>
                      <a:pt x="5330956" y="426477"/>
                    </a:cubicBezTo>
                    <a:lnTo>
                      <a:pt x="5330956" y="8843446"/>
                    </a:lnTo>
                    <a:close/>
                  </a:path>
                </a:pathLst>
              </a:custGeom>
              <a:solidFill>
                <a:srgbClr val="FFBD59"/>
              </a:solidFill>
            </p:spPr>
          </p:sp>
          <p:sp>
            <p:nvSpPr>
              <p:cNvPr id="54" name="Freeform 54"/>
              <p:cNvSpPr/>
              <p:nvPr/>
            </p:nvSpPr>
            <p:spPr>
              <a:xfrm>
                <a:off x="5979316" y="9141823"/>
                <a:ext cx="5330956" cy="0"/>
              </a:xfrm>
              <a:custGeom>
                <a:avLst/>
                <a:gdLst/>
                <a:ahLst/>
                <a:cxnLst/>
                <a:rect l="l" t="t" r="r" b="b"/>
                <a:pathLst>
                  <a:path w="5330956">
                    <a:moveTo>
                      <a:pt x="0" y="0"/>
                    </a:moveTo>
                    <a:lnTo>
                      <a:pt x="5330956" y="0"/>
                    </a:lnTo>
                    <a:lnTo>
                      <a:pt x="533095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D59"/>
              </a:solidFill>
            </p:spPr>
          </p:sp>
          <p:sp>
            <p:nvSpPr>
              <p:cNvPr id="55" name="Freeform 55"/>
              <p:cNvSpPr/>
              <p:nvPr/>
            </p:nvSpPr>
            <p:spPr>
              <a:xfrm>
                <a:off x="11958631" y="9141823"/>
                <a:ext cx="5330957" cy="0"/>
              </a:xfrm>
              <a:custGeom>
                <a:avLst/>
                <a:gdLst/>
                <a:ahLst/>
                <a:cxnLst/>
                <a:rect l="l" t="t" r="r" b="b"/>
                <a:pathLst>
                  <a:path w="5330957">
                    <a:moveTo>
                      <a:pt x="0" y="0"/>
                    </a:moveTo>
                    <a:lnTo>
                      <a:pt x="5330957" y="0"/>
                    </a:lnTo>
                    <a:lnTo>
                      <a:pt x="533095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D59"/>
              </a:solidFill>
            </p:spPr>
          </p:sp>
        </p:grpSp>
      </p:grpSp>
      <p:sp>
        <p:nvSpPr>
          <p:cNvPr id="56" name="TextBox 56"/>
          <p:cNvSpPr txBox="1"/>
          <p:nvPr/>
        </p:nvSpPr>
        <p:spPr>
          <a:xfrm>
            <a:off x="2446347" y="421804"/>
            <a:ext cx="3192991" cy="3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252" lvl="1" indent="-215626" algn="ctr">
              <a:lnSpc>
                <a:spcPts val="2796"/>
              </a:lnSpc>
              <a:buFont typeface="Arial"/>
              <a:buChar char="•"/>
            </a:pPr>
            <a:r>
              <a:rPr lang="en-US" sz="1997">
                <a:solidFill>
                  <a:srgbClr val="004AAD"/>
                </a:solidFill>
                <a:latin typeface="Times Neue Roman"/>
              </a:rPr>
              <a:t>Прыжки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11840098" y="1000125"/>
            <a:ext cx="3989009" cy="3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252" lvl="1" indent="-215626" algn="ctr">
              <a:lnSpc>
                <a:spcPts val="2796"/>
              </a:lnSpc>
              <a:buFont typeface="Arial"/>
              <a:buChar char="•"/>
            </a:pPr>
            <a:r>
              <a:rPr lang="en-US" sz="1997">
                <a:solidFill>
                  <a:srgbClr val="004AAD"/>
                </a:solidFill>
                <a:latin typeface="Times Neue Roman"/>
              </a:rPr>
              <a:t>Соотношение подготовки 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2856262" y="4813235"/>
            <a:ext cx="3192991" cy="3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252" lvl="1" indent="-215626" algn="ctr">
              <a:lnSpc>
                <a:spcPts val="2796"/>
              </a:lnSpc>
              <a:buFont typeface="Arial"/>
              <a:buChar char="•"/>
            </a:pPr>
            <a:r>
              <a:rPr lang="en-US" sz="1997">
                <a:solidFill>
                  <a:srgbClr val="004AAD"/>
                </a:solidFill>
                <a:latin typeface="Times Neue Roman"/>
              </a:rPr>
              <a:t>Методы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11932605" y="5391798"/>
            <a:ext cx="3989009" cy="330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252" lvl="1" indent="-215626" algn="ctr">
              <a:lnSpc>
                <a:spcPts val="2796"/>
              </a:lnSpc>
              <a:buFont typeface="Arial"/>
              <a:buChar char="•"/>
            </a:pPr>
            <a:r>
              <a:rPr lang="en-US" sz="1997">
                <a:solidFill>
                  <a:srgbClr val="004AAD"/>
                </a:solidFill>
                <a:latin typeface="Times Neue Roman"/>
              </a:rPr>
              <a:t>Направленность </a:t>
            </a:r>
          </a:p>
        </p:txBody>
      </p:sp>
      <p:sp>
        <p:nvSpPr>
          <p:cNvPr id="60" name="TextBox 60"/>
          <p:cNvSpPr txBox="1"/>
          <p:nvPr/>
        </p:nvSpPr>
        <p:spPr>
          <a:xfrm rot="-87936">
            <a:off x="2311875" y="3550797"/>
            <a:ext cx="699853" cy="404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39"/>
              </a:lnSpc>
            </a:pPr>
            <a:r>
              <a:rPr lang="en-US" sz="2456">
                <a:solidFill>
                  <a:srgbClr val="000000"/>
                </a:solidFill>
                <a:latin typeface="Open Sans Light Bold"/>
              </a:rPr>
              <a:t>145</a:t>
            </a:r>
          </a:p>
        </p:txBody>
      </p:sp>
      <p:sp>
        <p:nvSpPr>
          <p:cNvPr id="61" name="TextBox 61"/>
          <p:cNvSpPr txBox="1"/>
          <p:nvPr/>
        </p:nvSpPr>
        <p:spPr>
          <a:xfrm>
            <a:off x="4452758" y="3541904"/>
            <a:ext cx="521940" cy="396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000000"/>
                </a:solidFill>
                <a:latin typeface="Open Sans Light Bold"/>
              </a:rPr>
              <a:t>109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6613563" y="3541904"/>
            <a:ext cx="347960" cy="3962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000000"/>
                </a:solidFill>
                <a:latin typeface="Open Sans Light Bold"/>
              </a:rPr>
              <a:t>31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539303" flipH="1">
            <a:off x="-3237808" y="2446391"/>
            <a:ext cx="21853999" cy="7390754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425506" y="784597"/>
            <a:ext cx="3002869" cy="3002869"/>
            <a:chOff x="0" y="0"/>
            <a:chExt cx="3282950" cy="328295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5289" r="-25289"/>
              </a:stretch>
            </a:blip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425506" y="3972923"/>
            <a:ext cx="3002869" cy="3002869"/>
            <a:chOff x="0" y="0"/>
            <a:chExt cx="3282950" cy="32829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l="-24906" r="-24906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425506" y="7167358"/>
            <a:ext cx="3002869" cy="3002869"/>
            <a:chOff x="0" y="0"/>
            <a:chExt cx="3282950" cy="32829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l="-24906" r="-24906"/>
              </a:stretch>
            </a:blip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10065874" y="784597"/>
            <a:ext cx="3002869" cy="3002869"/>
            <a:chOff x="0" y="0"/>
            <a:chExt cx="3282950" cy="328295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l="-24906" r="-24906"/>
              </a:stretch>
            </a:blip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10065874" y="3972923"/>
            <a:ext cx="3002869" cy="3002869"/>
            <a:chOff x="0" y="0"/>
            <a:chExt cx="3282950" cy="328295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l="-24906" r="-24906"/>
              </a:stretch>
            </a:blip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10065874" y="7167358"/>
            <a:ext cx="3002869" cy="3002869"/>
            <a:chOff x="0" y="0"/>
            <a:chExt cx="3282950" cy="328295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t="-24074" b="-24074"/>
              </a:stretch>
            </a:blipFill>
          </p:spPr>
        </p:sp>
      </p:grpSp>
      <p:sp>
        <p:nvSpPr>
          <p:cNvPr id="15" name="TextBox 15"/>
          <p:cNvSpPr txBox="1"/>
          <p:nvPr/>
        </p:nvSpPr>
        <p:spPr>
          <a:xfrm>
            <a:off x="14067596" y="8232548"/>
            <a:ext cx="3555653" cy="8610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64"/>
              </a:lnSpc>
            </a:pPr>
            <a:r>
              <a:rPr lang="en-US" sz="2474">
                <a:solidFill>
                  <a:srgbClr val="000000"/>
                </a:solidFill>
                <a:latin typeface="Times Neue Roman Bold"/>
              </a:rPr>
              <a:t>Субботина Анастасия</a:t>
            </a:r>
          </a:p>
          <a:p>
            <a:pPr algn="ctr">
              <a:lnSpc>
                <a:spcPts val="3464"/>
              </a:lnSpc>
            </a:pPr>
            <a:r>
              <a:rPr lang="en-US" sz="2474">
                <a:solidFill>
                  <a:srgbClr val="000000"/>
                </a:solidFill>
                <a:latin typeface="Times Neue Roman Bold"/>
              </a:rPr>
              <a:t> 13, 12 место.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4091111" y="1859312"/>
            <a:ext cx="2608362" cy="815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141414"/>
                </a:solidFill>
                <a:latin typeface="Open Sans Light Bold"/>
              </a:rPr>
              <a:t>Тихонова Софья</a:t>
            </a:r>
          </a:p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141414"/>
                </a:solidFill>
                <a:latin typeface="Open Sans Light Bold"/>
              </a:rPr>
              <a:t> 2, 1 место.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253631" y="5038645"/>
            <a:ext cx="2283321" cy="8333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18"/>
              </a:lnSpc>
            </a:pPr>
            <a:r>
              <a:rPr lang="en-US" sz="2441">
                <a:solidFill>
                  <a:srgbClr val="000000"/>
                </a:solidFill>
                <a:latin typeface="Open Sans Light Bold"/>
              </a:rPr>
              <a:t>Махиня Ирма</a:t>
            </a:r>
          </a:p>
          <a:p>
            <a:pPr algn="ctr">
              <a:lnSpc>
                <a:spcPts val="3418"/>
              </a:lnSpc>
            </a:pPr>
            <a:r>
              <a:rPr lang="en-US" sz="2441">
                <a:solidFill>
                  <a:srgbClr val="000000"/>
                </a:solidFill>
                <a:latin typeface="Open Sans Light Bold"/>
              </a:rPr>
              <a:t> 3, 4 место.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3972935" y="1859312"/>
            <a:ext cx="3248025" cy="815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141414"/>
                </a:solidFill>
                <a:latin typeface="Open Sans Light Bold"/>
              </a:rPr>
              <a:t>Кустова Александра</a:t>
            </a:r>
          </a:p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141414"/>
                </a:solidFill>
                <a:latin typeface="Open Sans Light Bold"/>
              </a:rPr>
              <a:t>1, 1, 1, 3 место.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3972935" y="-95250"/>
            <a:ext cx="10066586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Open Sans Extra Bold"/>
              </a:rPr>
              <a:t>Результаты в Кубках России 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7517638" y="9737770"/>
            <a:ext cx="616957" cy="3417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664"/>
              </a:lnSpc>
            </a:pPr>
            <a:r>
              <a:rPr lang="en-US" sz="2400">
                <a:solidFill>
                  <a:srgbClr val="000000"/>
                </a:solidFill>
                <a:latin typeface="HK Grotesk Bold Bold"/>
              </a:rPr>
              <a:t>07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257477" y="5160636"/>
            <a:ext cx="2424410" cy="815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141414"/>
                </a:solidFill>
                <a:latin typeface="Open Sans Light Bold"/>
              </a:rPr>
              <a:t>Шпынева Анна</a:t>
            </a:r>
          </a:p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141414"/>
                </a:solidFill>
                <a:latin typeface="Open Sans Light Bold"/>
              </a:rPr>
              <a:t>3, 2, 5, 2 место.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3690665" y="8242073"/>
            <a:ext cx="3558034" cy="8153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141414"/>
                </a:solidFill>
                <a:latin typeface="Open Sans Light Bold"/>
              </a:rPr>
              <a:t>Прокопьева Кристина</a:t>
            </a:r>
          </a:p>
          <a:p>
            <a:pPr algn="ctr">
              <a:lnSpc>
                <a:spcPts val="3360"/>
              </a:lnSpc>
            </a:pPr>
            <a:r>
              <a:rPr lang="en-US" sz="2400">
                <a:solidFill>
                  <a:srgbClr val="141414"/>
                </a:solidFill>
                <a:latin typeface="Open Sans Light Bold"/>
              </a:rPr>
              <a:t>2, 4, 11, 6 место.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707721">
            <a:off x="1607696" y="3902572"/>
            <a:ext cx="17035251" cy="5483569"/>
          </a:xfrm>
          <a:prstGeom prst="rect">
            <a:avLst/>
          </a:prstGeom>
        </p:spPr>
      </p:pic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8955839" y="7214429"/>
            <a:ext cx="2755043" cy="2755043"/>
            <a:chOff x="0" y="0"/>
            <a:chExt cx="3282950" cy="328295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24074" b="-24074"/>
              </a:stretch>
            </a:blipFill>
          </p:spPr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8931294" y="1575076"/>
            <a:ext cx="2819677" cy="2819677"/>
            <a:chOff x="0" y="0"/>
            <a:chExt cx="3282950" cy="32829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25046" b="-25046"/>
              </a:stretch>
            </a:blipFill>
          </p:spPr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8955839" y="4394752"/>
            <a:ext cx="2819677" cy="2819677"/>
            <a:chOff x="0" y="0"/>
            <a:chExt cx="3282950" cy="32829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t="-25046" b="-25046"/>
              </a:stretch>
            </a:blipFill>
          </p:spPr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487816" y="7214429"/>
            <a:ext cx="2755043" cy="2755043"/>
            <a:chOff x="0" y="0"/>
            <a:chExt cx="3282950" cy="328295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 t="-18053" b="-32039"/>
              </a:stretch>
            </a:blipFill>
          </p:spPr>
        </p:sp>
      </p:grpSp>
      <p:grpSp>
        <p:nvGrpSpPr>
          <p:cNvPr id="11" name="Group 11"/>
          <p:cNvGrpSpPr>
            <a:grpSpLocks noChangeAspect="1"/>
          </p:cNvGrpSpPr>
          <p:nvPr/>
        </p:nvGrpSpPr>
        <p:grpSpPr>
          <a:xfrm>
            <a:off x="487816" y="1575076"/>
            <a:ext cx="2819677" cy="2819677"/>
            <a:chOff x="0" y="0"/>
            <a:chExt cx="3282950" cy="328295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12059" b="-38033"/>
              </a:stretch>
            </a:blipFill>
          </p:spPr>
        </p:sp>
      </p:grp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487816" y="4394752"/>
            <a:ext cx="2819677" cy="2819677"/>
            <a:chOff x="0" y="0"/>
            <a:chExt cx="3282950" cy="328295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750570"/>
                  </a:lnTo>
                  <a:lnTo>
                    <a:pt x="3282950" y="3282950"/>
                  </a:lnTo>
                  <a:lnTo>
                    <a:pt x="3282950" y="3282950"/>
                  </a:lnTo>
                  <a:lnTo>
                    <a:pt x="0" y="3282950"/>
                  </a:lnTo>
                  <a:lnTo>
                    <a:pt x="0" y="328295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 t="-16055" b="-34037"/>
              </a:stretch>
            </a:blipFill>
          </p:spPr>
        </p:sp>
      </p:grpSp>
      <p:grpSp>
        <p:nvGrpSpPr>
          <p:cNvPr id="15" name="Group 15"/>
          <p:cNvGrpSpPr/>
          <p:nvPr/>
        </p:nvGrpSpPr>
        <p:grpSpPr>
          <a:xfrm>
            <a:off x="17754568" y="8108279"/>
            <a:ext cx="616957" cy="2079240"/>
            <a:chOff x="0" y="0"/>
            <a:chExt cx="822610" cy="2772321"/>
          </a:xfrm>
        </p:grpSpPr>
        <p:sp>
          <p:nvSpPr>
            <p:cNvPr id="16" name="AutoShape 16"/>
            <p:cNvSpPr/>
            <p:nvPr/>
          </p:nvSpPr>
          <p:spPr>
            <a:xfrm>
              <a:off x="0" y="0"/>
              <a:ext cx="63500" cy="1767642"/>
            </a:xfrm>
            <a:prstGeom prst="rect">
              <a:avLst/>
            </a:prstGeom>
            <a:solidFill>
              <a:srgbClr val="57FFDC"/>
            </a:solidFill>
          </p:spPr>
        </p:sp>
        <p:sp>
          <p:nvSpPr>
            <p:cNvPr id="17" name="TextBox 17"/>
            <p:cNvSpPr txBox="1"/>
            <p:nvPr/>
          </p:nvSpPr>
          <p:spPr>
            <a:xfrm>
              <a:off x="0" y="2310295"/>
              <a:ext cx="822610" cy="462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664"/>
                </a:lnSpc>
              </a:pPr>
              <a:r>
                <a:rPr lang="en-US" sz="2400">
                  <a:solidFill>
                    <a:srgbClr val="000000"/>
                  </a:solidFill>
                  <a:latin typeface="HK Grotesk Bold Bold"/>
                </a:rPr>
                <a:t>08</a:t>
              </a:r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2016904" y="8373510"/>
            <a:ext cx="5617071" cy="3892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141414"/>
                </a:solidFill>
                <a:latin typeface="Open Sans Light Bold"/>
              </a:rPr>
              <a:t>15) Субботина Анастасия 18,5 очков.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998621" y="3036916"/>
            <a:ext cx="4761272" cy="3892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141414"/>
                </a:solidFill>
                <a:latin typeface="Open Sans Light Bold"/>
              </a:rPr>
              <a:t>6) Тихонова Софья  53 очка.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1750971" y="5586151"/>
            <a:ext cx="4704497" cy="3892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141414"/>
                </a:solidFill>
                <a:latin typeface="Open Sans Light Bold"/>
              </a:rPr>
              <a:t>10) Махиня Ирма 36 очков.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3275176" y="8373510"/>
            <a:ext cx="5648346" cy="3892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000000"/>
                </a:solidFill>
                <a:latin typeface="Open Sans Light Bold"/>
              </a:rPr>
              <a:t>4) Прокопьева Кристина 68 очков.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2667885" y="2984323"/>
            <a:ext cx="6552698" cy="3892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141414"/>
                </a:solidFill>
                <a:latin typeface="Open Sans Light Bold"/>
              </a:rPr>
              <a:t>1) Кустова Александра 109 очков.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2667885" y="5468929"/>
            <a:ext cx="5464373" cy="3892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141414"/>
                </a:solidFill>
                <a:latin typeface="Open Sans Light Bold"/>
              </a:rPr>
              <a:t>2) Шпынева Анна 81 очко.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204564" y="-95250"/>
            <a:ext cx="17878871" cy="854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Open Sans Extra Bold"/>
              </a:rPr>
              <a:t>Рейтинг летнего кубка России в сезоне 2022-2023г.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-350028">
            <a:off x="-145736" y="5171813"/>
            <a:ext cx="18764994" cy="6040366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t="1233"/>
          <a:stretch>
            <a:fillRect/>
          </a:stretch>
        </p:blipFill>
        <p:spPr>
          <a:xfrm>
            <a:off x="0" y="2114862"/>
            <a:ext cx="18288000" cy="552320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7754568" y="8108279"/>
            <a:ext cx="616957" cy="2079240"/>
            <a:chOff x="0" y="0"/>
            <a:chExt cx="822610" cy="2772321"/>
          </a:xfrm>
        </p:grpSpPr>
        <p:sp>
          <p:nvSpPr>
            <p:cNvPr id="5" name="AutoShape 5"/>
            <p:cNvSpPr/>
            <p:nvPr/>
          </p:nvSpPr>
          <p:spPr>
            <a:xfrm>
              <a:off x="0" y="0"/>
              <a:ext cx="63500" cy="1767642"/>
            </a:xfrm>
            <a:prstGeom prst="rect">
              <a:avLst/>
            </a:prstGeom>
            <a:solidFill>
              <a:srgbClr val="57FFDC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2310295"/>
              <a:ext cx="822610" cy="4620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664"/>
                </a:lnSpc>
              </a:pPr>
              <a:r>
                <a:rPr lang="en-US" sz="2400">
                  <a:solidFill>
                    <a:srgbClr val="000000"/>
                  </a:solidFill>
                  <a:latin typeface="HK Grotesk Bold Bold"/>
                </a:rPr>
                <a:t>09</a:t>
              </a:r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102282" y="-95250"/>
            <a:ext cx="18083436" cy="1739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999"/>
              </a:lnSpc>
            </a:pPr>
            <a:r>
              <a:rPr lang="en-US" sz="4999">
                <a:solidFill>
                  <a:srgbClr val="000000"/>
                </a:solidFill>
                <a:latin typeface="Open Sans Extra Bold"/>
              </a:rPr>
              <a:t>Результаты контрольных тренировок в подготовительном периоде.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0" y="8047642"/>
            <a:ext cx="18185718" cy="497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60"/>
              </a:lnSpc>
            </a:pPr>
            <a:r>
              <a:rPr lang="en-US" sz="2900">
                <a:solidFill>
                  <a:srgbClr val="000000"/>
                </a:solidFill>
                <a:latin typeface="Open Sans Light"/>
              </a:rPr>
              <a:t>*Две контрольные тренировки не состоялись из-за сильного ветра.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523</Words>
  <Application>Microsoft Macintosh PowerPoint</Application>
  <PresentationFormat>Произвольный</PresentationFormat>
  <Paragraphs>150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3" baseType="lpstr">
      <vt:lpstr>HK Grotesk Bold Bold</vt:lpstr>
      <vt:lpstr>HK Grotesk Light</vt:lpstr>
      <vt:lpstr>Calibri</vt:lpstr>
      <vt:lpstr>Arial</vt:lpstr>
      <vt:lpstr>HK Grotesk Bold</vt:lpstr>
      <vt:lpstr>Open Sans Light</vt:lpstr>
      <vt:lpstr>Open Sans Extra Bold</vt:lpstr>
      <vt:lpstr>Times Neue Roman</vt:lpstr>
      <vt:lpstr>Times Neue Roman Bold</vt:lpstr>
      <vt:lpstr>Open Sans Light Bold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женской сборной команды Российской Федерации по прыжкам на лыжах с трамплина</dc:title>
  <cp:lastModifiedBy>m.v.barinov.n.k@gmail.com</cp:lastModifiedBy>
  <cp:revision>2</cp:revision>
  <dcterms:created xsi:type="dcterms:W3CDTF">2006-08-16T00:00:00Z</dcterms:created>
  <dcterms:modified xsi:type="dcterms:W3CDTF">2022-10-05T19:59:46Z</dcterms:modified>
  <dc:identifier>DAErgSN7v_s</dc:identifier>
</cp:coreProperties>
</file>