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62" r:id="rId1"/>
  </p:sldMasterIdLst>
  <p:notesMasterIdLst>
    <p:notesMasterId r:id="rId22"/>
  </p:notesMasterIdLst>
  <p:sldIdLst>
    <p:sldId id="326" r:id="rId2"/>
    <p:sldId id="330" r:id="rId3"/>
    <p:sldId id="346" r:id="rId4"/>
    <p:sldId id="328" r:id="rId5"/>
    <p:sldId id="347" r:id="rId6"/>
    <p:sldId id="354" r:id="rId7"/>
    <p:sldId id="333" r:id="rId8"/>
    <p:sldId id="353" r:id="rId9"/>
    <p:sldId id="352" r:id="rId10"/>
    <p:sldId id="356" r:id="rId11"/>
    <p:sldId id="290" r:id="rId12"/>
    <p:sldId id="355" r:id="rId13"/>
    <p:sldId id="357" r:id="rId14"/>
    <p:sldId id="358" r:id="rId15"/>
    <p:sldId id="359" r:id="rId16"/>
    <p:sldId id="332" r:id="rId17"/>
    <p:sldId id="351" r:id="rId18"/>
    <p:sldId id="335" r:id="rId19"/>
    <p:sldId id="360" r:id="rId20"/>
    <p:sldId id="287" r:id="rId21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FF9966"/>
    <a:srgbClr val="21EBE6"/>
    <a:srgbClr val="FF66BB"/>
    <a:srgbClr val="81FB25"/>
    <a:srgbClr val="00FA00"/>
    <a:srgbClr val="A20000"/>
    <a:srgbClr val="000000"/>
    <a:srgbClr val="1D1F15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rez sloga, brez mrež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1" autoAdjust="0"/>
    <p:restoredTop sz="85038" autoAdjust="0"/>
  </p:normalViewPr>
  <p:slideViewPr>
    <p:cSldViewPr>
      <p:cViewPr varScale="1">
        <p:scale>
          <a:sx n="95" d="100"/>
          <a:sy n="95" d="100"/>
        </p:scale>
        <p:origin x="2064" y="1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F6707-C0F3-4A5E-8FD1-AB3C6154D7E0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9DA69-30CB-42B8-B24D-1179FA364ED1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57748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Уважаемый председатель, уважаемые члены Совета! Подготовка спортивной сборной команды была нацелена на реализацию задач спортивной подготовки в сезоне в соответствии с комплексной целевой программой, где каждый год рассматривался как отдельный этап многолетней подготовки, имеющий собственную стратегию.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962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Из сказанного следуют выводы, представленные на слайде.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66881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Из сказанного следуют выводы, представленные на слайде.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180702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Исходя из анализа подготовленности спортсменов в прошедшем сезоне и анализа результатов соревновательной деятельности мы выявили недостатки, устранение которых определяет стратегию подготовки в предстоящем сезоне. Таким образом в фокусе внимания у нас способность качественно выполнить основные компоненты соревновательного упражнения в условиях частичной неопределённости (или в нестабильных условиях). Изменение скорости разгона, изменение ветровой обстановки, непривычные ощущения, связанные с внешними или внутренними факторами не должны создавать для спортсмена непреодолимые трудности. Тоже самое касается возможных ошибок в ходе выполнения прыжка. Спортсмен должен научиться распознавать ошибку и быстро её купировать, не позволяя ей превратиться в циклическую ошибку (когда одна ошибка вызывает другие последовательные ошибки).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8413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слайде представлена принципиальная схема реализации стратегии в предстоящем сезоне. Мы планируем вести подготовку по классической схеме циклового планирования сдвоенного макроцикла. В качестве главных стартов сезона рассматриваются летний Чемпионат России и Зимний Чемпионат России. Обращаем внимание на то, что значительная часть силовых, скоростно-силовых упражнений, технических (имитационных) и соревновательных упражнений будет выполняться в условиях неустойчивого силового поля. (Нестабильное отягощение, неустойчивая опора, смещение проекции силы тяжести, решение нестандартных технико-тактических задач в прыжковой подготовке и т.п.) Подобный подход в сочетании с традиционными упражнениями, по нашему мнению, должен адаптировать подготовленность спортсменов к неблагоприятным факторам неопределённости и повысить качество управления движением при выполнении прыжка, что приведёт к повышению спортивно-технических результатов.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129517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Показатели, планируемые по физической подготовленности спортсменов, соответствуют показателям в ЦКП или немного выше. При успешной реализации стратегического плана вероятность достижения этих показателей высокая.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52012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Мы планируем достижение данных показателей лидерами команды. Медианные (средние) значения по основному составу могут быть ниже, что не является невыполнением плана. Достижение заданных показателей практически означает попадание в ТОП-15 спортсменов КМ.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58095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Представленные организационные планы подготовки мужского и женского составов позволяют реализовать стратегию подготовки и решить поставленные задачи.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72340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Детальные планы подготовки с частными задачами каждого этапа тренерский штаб подготовит в </a:t>
            </a:r>
            <a:r>
              <a:rPr lang="ru-RU"/>
              <a:t>ближайшее время.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17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553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следующем слайде представлены тренеры и специалисты мужской команды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47916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Следующий слайд представлен тренерами и специалистами женской команды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17783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Состав мужской СБ команды в спортивном сезоне 22/23  на подготовке включал 8 спортсменов основного состава и 5 спортсменов юниорского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7273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Состав женской команды в спортивном сезоне 22/23 включал 6 спортсменок основного состава и 4 </a:t>
            </a:r>
            <a:r>
              <a:rPr lang="ru-RU" dirty="0" err="1"/>
              <a:t>юниоского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7124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спортивной подготовки состоит из трёх основных компонентов: тренировочный процесс, соревновательная деятельность и база, которая позволяет выполнять весь спектр направлений подготовки (силовую, координационную, техническую и т.д.), восстановительных мероприятий, медико-биологического и научно-методического сопровождения.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Тренировочный процесс в прошедшем сезоне строился в рамках классической цикловой периодизации по одноцикловой схеме. О содержании макроцикла и его особенностях расскажут старшие тренеры мужской и женской команд.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Соревновательная деятельность в этом сезоне претерпела отличительные черты из-за невысокой конкуренции среди ведущих спортсменов, меньшего количества стартов, отсутствия полётных трамплинов и ряда других причин. Мы постарались максимально сохранить привычный соревновательный ритм, но получилось не всё. В частности, мы столкнулись с неготовностью больших трамплинов на наших основных тренировочных и соревновательных площадках. Подобные нюансы мы обязательно учтём в следующем сезоне и сделаем соревновательную практику не только более объёмной и более эффективной.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Материально-техническая база у нас хорошая. Мы располагаем всем арсеналом трамплинов (кроме полётных), хорошими залами для «сухой» подготовки, восстановительными центрами. В командах работают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врачи и массажисты, со спортсменами работают специалисты КНГ, в том числе психолог. Однако, есть и критические недостатки. Например, мало баз с трамплинами для качественной подготовки на снегу, порою не работают установки фиксации скорости, необходимо пополнять техническую и программную обеспеченность работы специалистов (программы видеоанализа, видеокамеры, методики и приборы для тестирования состояния спортсменов и т.п.)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0028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этом слайде представлена результативность спортсменов мужского состава на главных стартах спортивного сезона 22/23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91606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Результативность женского состава на главных стартах сезона 22/23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69714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9DA69-30CB-42B8-B24D-1179FA364ED1}" type="slidenum">
              <a:rPr lang="sl-SI" smtClean="0"/>
              <a:pPr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265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94718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3517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02323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66415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79586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80673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81075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0961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01360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94859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29560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Haga clic para modificar el estilo de texto del patrón</a:t>
            </a:r>
          </a:p>
          <a:p>
            <a:pPr lvl="1"/>
            <a:r>
              <a:rPr lang="ru-RU"/>
              <a:t>Segundo nivel</a:t>
            </a:r>
          </a:p>
          <a:p>
            <a:pPr lvl="2"/>
            <a:r>
              <a:rPr lang="ru-RU"/>
              <a:t>Tercer nivel</a:t>
            </a:r>
          </a:p>
          <a:p>
            <a:pPr lvl="3"/>
            <a:r>
              <a:rPr lang="ru-RU"/>
              <a:t>Cuarto nivel</a:t>
            </a:r>
          </a:p>
          <a:p>
            <a:pPr lvl="4"/>
            <a:r>
              <a:rPr lang="ru-RU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B2829-0667-412B-87B5-44EA5FFD2E0F}" type="datetimeFigureOut">
              <a:rPr lang="sl-SI" smtClean="0"/>
              <a:pPr/>
              <a:t>21. 04. 23</a:t>
            </a:fld>
            <a:endParaRPr lang="sl-SI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22DE5-3D93-492B-B25B-4A8016D4780D}" type="slidenum">
              <a:rPr lang="sl-SI" smtClean="0"/>
              <a:pPr/>
              <a:t>‹#›</a:t>
            </a:fld>
            <a:endParaRPr lang="sl-SI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411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-7431" y="0"/>
            <a:ext cx="9144000" cy="23042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Отчет сборной команды</a:t>
            </a:r>
            <a:r>
              <a:rPr lang="sl-SI" sz="28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по прыжкам на лыжах с трамплина </a:t>
            </a:r>
          </a:p>
          <a:p>
            <a:pPr algn="ctr"/>
            <a:r>
              <a:rPr lang="ru-RU" sz="28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28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сезон 2022-2023гг/Стратегия подготовки в сезоне 2023-2024гг. </a:t>
            </a:r>
          </a:p>
        </p:txBody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9144000" y="1268760"/>
            <a:ext cx="3743400" cy="2420888"/>
          </a:xfrm>
        </p:spPr>
        <p:txBody>
          <a:bodyPr>
            <a:noAutofit/>
          </a:bodyPr>
          <a:lstStyle/>
          <a:p>
            <a:pPr algn="l"/>
            <a:br>
              <a:rPr lang="sl-SI" sz="5000" b="1" dirty="0"/>
            </a:br>
            <a:br>
              <a:rPr lang="ru-RU" sz="4000" b="1" dirty="0"/>
            </a:br>
            <a:r>
              <a:rPr lang="ru-RU" sz="4000" b="1" dirty="0"/>
              <a:t> </a:t>
            </a:r>
            <a:br>
              <a:rPr lang="sl-SI" sz="4000" b="1" dirty="0"/>
            </a:br>
            <a:br>
              <a:rPr lang="sl-SI" sz="4000" dirty="0"/>
            </a:br>
            <a:br>
              <a:rPr lang="sl-SI" sz="4000" b="1" dirty="0">
                <a:latin typeface="Swis721 BlkCn BT" pitchFamily="34" charset="0"/>
              </a:rPr>
            </a:br>
            <a:r>
              <a:rPr lang="sl-SI" dirty="0">
                <a:latin typeface="Swis721 BlkCn BT" pitchFamily="34" charset="0"/>
              </a:rPr>
              <a:t> </a:t>
            </a:r>
            <a:br>
              <a:rPr lang="sl-SI" dirty="0">
                <a:latin typeface="Swis721 BlkCn BT" pitchFamily="34" charset="0"/>
              </a:rPr>
            </a:br>
            <a:br>
              <a:rPr lang="sl-SI" dirty="0">
                <a:latin typeface="Swis721 BlkCn BT" pitchFamily="34" charset="0"/>
              </a:rPr>
            </a:br>
            <a:endParaRPr lang="sl-SI" dirty="0">
              <a:latin typeface="Swis721 BlkCn BT" pitchFamily="34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0" y="5872360"/>
            <a:ext cx="9144000" cy="699912"/>
          </a:xfrm>
        </p:spPr>
        <p:txBody>
          <a:bodyPr>
            <a:normAutofit/>
          </a:bodyPr>
          <a:lstStyle/>
          <a:p>
            <a:endParaRPr lang="sl-SI" dirty="0">
              <a:solidFill>
                <a:schemeClr val="tx1"/>
              </a:solidFill>
              <a:effectLst>
                <a:reflection endPos="0" dir="5400000" sy="-90000" algn="bl" rotWithShape="0"/>
              </a:effectLst>
            </a:endParaRPr>
          </a:p>
          <a:p>
            <a:pPr algn="l"/>
            <a:endParaRPr lang="sl-SI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" y="2304256"/>
            <a:ext cx="9129138" cy="45537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>
            <a:extLst>
              <a:ext uri="{FF2B5EF4-FFF2-40B4-BE49-F238E27FC236}">
                <a16:creationId xmlns:a16="http://schemas.microsoft.com/office/drawing/2014/main" id="{749AF830-CFB6-C149-AC03-697B496EF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6632"/>
            <a:ext cx="8604448" cy="1080120"/>
          </a:xfr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ru-RU" sz="24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Основные проблемы, препятствующие качественной подготовке команды сезон 2022-2023: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BE2D6A-58BB-BA4D-8B95-CC7E3E39E3C6}"/>
              </a:ext>
            </a:extLst>
          </p:cNvPr>
          <p:cNvSpPr txBox="1"/>
          <p:nvPr/>
        </p:nvSpPr>
        <p:spPr>
          <a:xfrm>
            <a:off x="243474" y="1556792"/>
            <a:ext cx="874822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Недостаточный уровень качественного судейства на Всероссийских соревнованиях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полноценной системы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/Gate»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-фактор, на соревнованиях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Несвоевременный ввод в эксплуатацию больших трамплинов (конец января)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логистическими проблемами, качество материалов для экипировки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сборных команд снижается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464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>
            <a:extLst>
              <a:ext uri="{FF2B5EF4-FFF2-40B4-BE49-F238E27FC236}">
                <a16:creationId xmlns:a16="http://schemas.microsoft.com/office/drawing/2014/main" id="{749AF830-CFB6-C149-AC03-697B496EF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6632"/>
            <a:ext cx="8604448" cy="1080120"/>
          </a:xfr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4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ВЫВОДЫ ПО СОРЕВНОВА</a:t>
            </a:r>
            <a:r>
              <a:rPr lang="ru-RU" sz="24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ТЕЛЬНОМУ </a:t>
            </a:r>
            <a:br>
              <a:rPr lang="ru-RU" sz="24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b="1" spc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СЕЗОНУ 2022-2023: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BE2D6A-58BB-BA4D-8B95-CC7E3E39E3C6}"/>
              </a:ext>
            </a:extLst>
          </p:cNvPr>
          <p:cNvSpPr txBox="1"/>
          <p:nvPr/>
        </p:nvSpPr>
        <p:spPr>
          <a:xfrm>
            <a:off x="243474" y="1556792"/>
            <a:ext cx="856773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подготовки и выступления в соревнованиях решены в полном объёме: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все ведущие спортсмены выполнили задачи индивидуального плана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количество технических ошибок в прыжках ниже 25%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 ведущие спортсмены к началу сезона вышли на уровень дальности 91% от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профиль подготовленности спортсменов соответствует уровню заданных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Анализ результатов спортивного сезона выявил необходимость переноса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фокуса внимания на точную подводку каждого спортсмена к соревнованиям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повышения таким образом реализационного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выступления в соревнованиях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317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33018B-6532-336B-580A-0B1EC91BC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подготовки основных составов (мужчины, женщины) в спортивном сезоне 2023/2024 года: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F06E29-A069-803B-532E-F37DDDBB31B3}"/>
              </a:ext>
            </a:extLst>
          </p:cNvPr>
          <p:cNvSpPr txBox="1"/>
          <p:nvPr/>
        </p:nvSpPr>
        <p:spPr>
          <a:xfrm>
            <a:off x="136811" y="1268760"/>
            <a:ext cx="8870377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Ключевая стратегическая задача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Добиться надёжного выполнения соревновательного упражнения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высокой неопределённости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факторы неопределённости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Меняющаяся ветровая обстановка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Вероятное изменение скорости разгона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состояния спортсмена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иных, плохо прогнозируемых факторов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8BB3A7-0EBC-0B0D-E0A6-B1B94A5095B7}"/>
              </a:ext>
            </a:extLst>
          </p:cNvPr>
          <p:cNvSpPr txBox="1"/>
          <p:nvPr/>
        </p:nvSpPr>
        <p:spPr>
          <a:xfrm>
            <a:off x="133075" y="5013702"/>
            <a:ext cx="90109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средство реализации стратегии: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значительной доли общих и специальных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упражнений, соревновательных упражнений в условиях неустойчивого силового поля (неопределённости)</a:t>
            </a:r>
          </a:p>
        </p:txBody>
      </p:sp>
    </p:spTree>
    <p:extLst>
      <p:ext uri="{BB962C8B-B14F-4D97-AF65-F5344CB8AC3E}">
        <p14:creationId xmlns:p14="http://schemas.microsoft.com/office/powerpoint/2010/main" val="1779378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1BED8-7999-FF52-9609-F61AB9EA283B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Принципиальная схема реализации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подготовки в спортивном сезоне 2023/2024 года: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FAC29D-5AD5-35D6-4B13-B5C77BA61A55}"/>
              </a:ext>
            </a:extLst>
          </p:cNvPr>
          <p:cNvSpPr txBox="1"/>
          <p:nvPr/>
        </p:nvSpPr>
        <p:spPr>
          <a:xfrm>
            <a:off x="1693167" y="1408951"/>
            <a:ext cx="5757666" cy="400110"/>
          </a:xfrm>
          <a:prstGeom prst="rect">
            <a:avLst/>
          </a:prstGeom>
          <a:noFill/>
          <a:ln w="19050" cmpd="sng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Двуцикловое планирование годичного макроцикла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B13AD0-14B3-7605-BE90-8CD19E1242CF}"/>
              </a:ext>
            </a:extLst>
          </p:cNvPr>
          <p:cNvSpPr txBox="1"/>
          <p:nvPr/>
        </p:nvSpPr>
        <p:spPr>
          <a:xfrm>
            <a:off x="107506" y="2204864"/>
            <a:ext cx="1438673" cy="830997"/>
          </a:xfrm>
          <a:prstGeom prst="rect">
            <a:avLst/>
          </a:prstGeom>
          <a:solidFill>
            <a:srgbClr val="81FB25"/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этап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подгот-ного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630C68-4848-EFDA-0A39-54E6EE27BA8F}"/>
              </a:ext>
            </a:extLst>
          </p:cNvPr>
          <p:cNvSpPr txBox="1"/>
          <p:nvPr/>
        </p:nvSpPr>
        <p:spPr>
          <a:xfrm>
            <a:off x="1562324" y="2204863"/>
            <a:ext cx="1438673" cy="830997"/>
          </a:xfrm>
          <a:prstGeom prst="rect">
            <a:avLst/>
          </a:prstGeom>
          <a:solidFill>
            <a:srgbClr val="FFFF00">
              <a:alpha val="74902"/>
            </a:srgbClr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Специал-ный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подгот-ного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50DD81-9E1E-27CE-2632-F8765F01C2C5}"/>
              </a:ext>
            </a:extLst>
          </p:cNvPr>
          <p:cNvSpPr txBox="1"/>
          <p:nvPr/>
        </p:nvSpPr>
        <p:spPr>
          <a:xfrm>
            <a:off x="3017143" y="2204864"/>
            <a:ext cx="834778" cy="830997"/>
          </a:xfrm>
          <a:prstGeom prst="rect">
            <a:avLst/>
          </a:prstGeom>
          <a:solidFill>
            <a:srgbClr val="FF66BB">
              <a:alpha val="74902"/>
            </a:srgbClr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 - 1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AF41A6-E8DB-57C2-8D5A-5B50262F34A4}"/>
              </a:ext>
            </a:extLst>
          </p:cNvPr>
          <p:cNvSpPr txBox="1"/>
          <p:nvPr/>
        </p:nvSpPr>
        <p:spPr>
          <a:xfrm>
            <a:off x="4149562" y="2204861"/>
            <a:ext cx="1438673" cy="830997"/>
          </a:xfrm>
          <a:prstGeom prst="rect">
            <a:avLst/>
          </a:prstGeom>
          <a:solidFill>
            <a:srgbClr val="FFFF00">
              <a:alpha val="74902"/>
            </a:srgbClr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Спец-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подгот-ного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92408-D0AA-CA6B-9D70-D1512B675823}"/>
              </a:ext>
            </a:extLst>
          </p:cNvPr>
          <p:cNvSpPr txBox="1"/>
          <p:nvPr/>
        </p:nvSpPr>
        <p:spPr>
          <a:xfrm>
            <a:off x="7033444" y="2204861"/>
            <a:ext cx="834778" cy="830997"/>
          </a:xfrm>
          <a:prstGeom prst="rect">
            <a:avLst/>
          </a:prstGeom>
          <a:solidFill>
            <a:srgbClr val="FF66BB">
              <a:alpha val="74902"/>
            </a:srgbClr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 - 2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00BB3A-0C72-945D-8D0E-ED2D4493EA20}"/>
              </a:ext>
            </a:extLst>
          </p:cNvPr>
          <p:cNvSpPr txBox="1"/>
          <p:nvPr/>
        </p:nvSpPr>
        <p:spPr>
          <a:xfrm>
            <a:off x="5590414" y="2204861"/>
            <a:ext cx="1438673" cy="830997"/>
          </a:xfrm>
          <a:prstGeom prst="rect">
            <a:avLst/>
          </a:prstGeom>
          <a:solidFill>
            <a:srgbClr val="FF9966">
              <a:alpha val="74902"/>
            </a:srgbClr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Предсоревн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этап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подгот-ного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223C57-70A9-D557-4395-737D046E4E81}"/>
              </a:ext>
            </a:extLst>
          </p:cNvPr>
          <p:cNvSpPr txBox="1"/>
          <p:nvPr/>
        </p:nvSpPr>
        <p:spPr>
          <a:xfrm>
            <a:off x="7868222" y="2204861"/>
            <a:ext cx="1168272" cy="830997"/>
          </a:xfrm>
          <a:prstGeom prst="rect">
            <a:avLst/>
          </a:prstGeom>
          <a:solidFill>
            <a:srgbClr val="9DC3E6">
              <a:alpha val="74902"/>
            </a:srgbClr>
          </a:solidFill>
          <a:ln w="19050" cmpd="sng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Перех-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4AC1F4-8874-26EE-F10A-3FD56FB8AC3B}"/>
              </a:ext>
            </a:extLst>
          </p:cNvPr>
          <p:cNvSpPr txBox="1"/>
          <p:nvPr/>
        </p:nvSpPr>
        <p:spPr>
          <a:xfrm>
            <a:off x="128482" y="3244334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Май-июнь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E78880-9249-8DF3-ADEF-3D9087C314BD}"/>
              </a:ext>
            </a:extLst>
          </p:cNvPr>
          <p:cNvSpPr txBox="1"/>
          <p:nvPr/>
        </p:nvSpPr>
        <p:spPr>
          <a:xfrm>
            <a:off x="1558588" y="3244334"/>
            <a:ext cx="1168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Июнь-авг.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5ED3D6-1522-8578-96E7-678A80B6CAB4}"/>
              </a:ext>
            </a:extLst>
          </p:cNvPr>
          <p:cNvSpPr txBox="1"/>
          <p:nvPr/>
        </p:nvSpPr>
        <p:spPr>
          <a:xfrm>
            <a:off x="2828436" y="3244334"/>
            <a:ext cx="1136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Авг.-сент.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3167955-69C8-1B1A-FE3B-E0B7036E4FA0}"/>
              </a:ext>
            </a:extLst>
          </p:cNvPr>
          <p:cNvSpPr txBox="1"/>
          <p:nvPr/>
        </p:nvSpPr>
        <p:spPr>
          <a:xfrm>
            <a:off x="4367607" y="3244334"/>
            <a:ext cx="100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439926-873B-41C4-B40C-109050BF9430}"/>
              </a:ext>
            </a:extLst>
          </p:cNvPr>
          <p:cNvSpPr txBox="1"/>
          <p:nvPr/>
        </p:nvSpPr>
        <p:spPr>
          <a:xfrm>
            <a:off x="5588235" y="3244334"/>
            <a:ext cx="1357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Окт.-ноябрь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235193-0AC7-FB71-9693-75A0220992F5}"/>
              </a:ext>
            </a:extLst>
          </p:cNvPr>
          <p:cNvSpPr txBox="1"/>
          <p:nvPr/>
        </p:nvSpPr>
        <p:spPr>
          <a:xfrm>
            <a:off x="6945365" y="3244334"/>
            <a:ext cx="1280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Нояб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.-март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BD0613-AFF3-420D-CD4E-DDEF20AFC134}"/>
              </a:ext>
            </a:extLst>
          </p:cNvPr>
          <p:cNvSpPr txBox="1"/>
          <p:nvPr/>
        </p:nvSpPr>
        <p:spPr>
          <a:xfrm>
            <a:off x="8122461" y="3244334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1D22D7-E144-BBFC-6F62-88A09751C686}"/>
              </a:ext>
            </a:extLst>
          </p:cNvPr>
          <p:cNvSpPr txBox="1"/>
          <p:nvPr/>
        </p:nvSpPr>
        <p:spPr>
          <a:xfrm>
            <a:off x="128482" y="3822139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3/1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5E82B9-A23D-03FD-C567-1C2F82ABF5C9}"/>
              </a:ext>
            </a:extLst>
          </p:cNvPr>
          <p:cNvSpPr txBox="1"/>
          <p:nvPr/>
        </p:nvSpPr>
        <p:spPr>
          <a:xfrm>
            <a:off x="1528545" y="3822138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1/3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58D5C7-CE67-7EE8-D3F8-740B77A7E531}"/>
              </a:ext>
            </a:extLst>
          </p:cNvPr>
          <p:cNvSpPr txBox="1"/>
          <p:nvPr/>
        </p:nvSpPr>
        <p:spPr>
          <a:xfrm>
            <a:off x="2818657" y="3822137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1/2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A8F84-E51C-AB44-C8DC-6D4D6C0FC330}"/>
              </a:ext>
            </a:extLst>
          </p:cNvPr>
          <p:cNvSpPr txBox="1"/>
          <p:nvPr/>
        </p:nvSpPr>
        <p:spPr>
          <a:xfrm>
            <a:off x="4247487" y="3822136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1/3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D3E738-EF49-CCD6-42D4-79591519FAE1}"/>
              </a:ext>
            </a:extLst>
          </p:cNvPr>
          <p:cNvSpPr txBox="1"/>
          <p:nvPr/>
        </p:nvSpPr>
        <p:spPr>
          <a:xfrm>
            <a:off x="5596426" y="3822135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1/5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06518B-7EED-4ECE-2B6D-218C63B65C91}"/>
              </a:ext>
            </a:extLst>
          </p:cNvPr>
          <p:cNvSpPr txBox="1"/>
          <p:nvPr/>
        </p:nvSpPr>
        <p:spPr>
          <a:xfrm>
            <a:off x="6856557" y="3822134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1/2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6FC4D9-E85D-B777-2BC8-7F3F98347F0F}"/>
              </a:ext>
            </a:extLst>
          </p:cNvPr>
          <p:cNvSpPr txBox="1"/>
          <p:nvPr/>
        </p:nvSpPr>
        <p:spPr>
          <a:xfrm>
            <a:off x="7979888" y="3822133"/>
            <a:ext cx="1155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ОФП/СФП</a:t>
            </a:r>
          </a:p>
          <a:p>
            <a:pPr algn="ctr"/>
            <a:r>
              <a:rPr lang="ru-RU" dirty="0"/>
              <a:t>10/1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10ED36-C473-8124-AF01-208C951A4401}"/>
              </a:ext>
            </a:extLst>
          </p:cNvPr>
          <p:cNvSpPr txBox="1"/>
          <p:nvPr/>
        </p:nvSpPr>
        <p:spPr>
          <a:xfrm>
            <a:off x="1172289" y="4493222"/>
            <a:ext cx="6950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упражнений в неустойчивом силовом поле (% от всех средств):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DF4542-B6C0-9929-A0E2-0EA3E681B106}"/>
              </a:ext>
            </a:extLst>
          </p:cNvPr>
          <p:cNvSpPr txBox="1"/>
          <p:nvPr/>
        </p:nvSpPr>
        <p:spPr>
          <a:xfrm>
            <a:off x="156630" y="5024860"/>
            <a:ext cx="905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 30%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8DC845F-24EE-7716-1C57-5782AFCAE490}"/>
              </a:ext>
            </a:extLst>
          </p:cNvPr>
          <p:cNvSpPr txBox="1"/>
          <p:nvPr/>
        </p:nvSpPr>
        <p:spPr>
          <a:xfrm>
            <a:off x="1580519" y="5024860"/>
            <a:ext cx="905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 20%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CA5595-F34D-E65D-194C-01E3A5C1F4CC}"/>
              </a:ext>
            </a:extLst>
          </p:cNvPr>
          <p:cNvSpPr txBox="1"/>
          <p:nvPr/>
        </p:nvSpPr>
        <p:spPr>
          <a:xfrm>
            <a:off x="2946096" y="5036684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5-10%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3A3EB3C-D270-F9EE-F9D0-7AA4B62CC6DD}"/>
              </a:ext>
            </a:extLst>
          </p:cNvPr>
          <p:cNvSpPr txBox="1"/>
          <p:nvPr/>
        </p:nvSpPr>
        <p:spPr>
          <a:xfrm>
            <a:off x="4415985" y="5003275"/>
            <a:ext cx="905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 20%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740742-1DA2-3145-7F5D-BA8D5F31CD50}"/>
              </a:ext>
            </a:extLst>
          </p:cNvPr>
          <p:cNvSpPr txBox="1"/>
          <p:nvPr/>
        </p:nvSpPr>
        <p:spPr>
          <a:xfrm>
            <a:off x="6039540" y="4978689"/>
            <a:ext cx="905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 10%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59109E-5C64-A70F-5C0A-6057FE2B5D84}"/>
              </a:ext>
            </a:extLst>
          </p:cNvPr>
          <p:cNvSpPr txBox="1"/>
          <p:nvPr/>
        </p:nvSpPr>
        <p:spPr>
          <a:xfrm>
            <a:off x="7111759" y="4971045"/>
            <a:ext cx="905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 15%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07574FC6-940B-AF8B-6118-21951854F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" y="5817311"/>
            <a:ext cx="9121651" cy="96103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0728714D-94D2-CAAF-B87C-D48C7495AD26}"/>
              </a:ext>
            </a:extLst>
          </p:cNvPr>
          <p:cNvSpPr txBox="1"/>
          <p:nvPr/>
        </p:nvSpPr>
        <p:spPr>
          <a:xfrm>
            <a:off x="1163437" y="5438786"/>
            <a:ext cx="73239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условного спортивного результата (подготовленности)</a:t>
            </a:r>
          </a:p>
        </p:txBody>
      </p:sp>
    </p:spTree>
    <p:extLst>
      <p:ext uri="{BB962C8B-B14F-4D97-AF65-F5344CB8AC3E}">
        <p14:creationId xmlns:p14="http://schemas.microsoft.com/office/powerpoint/2010/main" val="2789901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7BC1B-86C1-711A-E379-0FDA1FF5035C}"/>
              </a:ext>
            </a:extLst>
          </p:cNvPr>
          <p:cNvSpPr txBox="1">
            <a:spLocks/>
          </p:cNvSpPr>
          <p:nvPr/>
        </p:nvSpPr>
        <p:spPr>
          <a:xfrm>
            <a:off x="611560" y="116632"/>
            <a:ext cx="8229600" cy="1143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показатели подготовленности спортсменов в соответствии со стратегией подготовки в спортивном сезоне 2023/2024 года и Целевой Комплексной Программой: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D5C5C7-410F-59A6-7AB1-8D3E3E5B7145}"/>
              </a:ext>
            </a:extLst>
          </p:cNvPr>
          <p:cNvSpPr txBox="1"/>
          <p:nvPr/>
        </p:nvSpPr>
        <p:spPr>
          <a:xfrm>
            <a:off x="1806265" y="1259632"/>
            <a:ext cx="5840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физической подготовленности: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D2545F8-C4EF-D351-1070-AB1932F7D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779886"/>
              </p:ext>
            </p:extLst>
          </p:nvPr>
        </p:nvGraphicFramePr>
        <p:xfrm>
          <a:off x="302840" y="1916832"/>
          <a:ext cx="8538320" cy="43903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4744">
                  <a:extLst>
                    <a:ext uri="{9D8B030D-6E8A-4147-A177-3AD203B41FA5}">
                      <a16:colId xmlns:a16="http://schemas.microsoft.com/office/drawing/2014/main" val="1517371467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3243732283"/>
                    </a:ext>
                  </a:extLst>
                </a:gridCol>
                <a:gridCol w="1054709">
                  <a:extLst>
                    <a:ext uri="{9D8B030D-6E8A-4147-A177-3AD203B41FA5}">
                      <a16:colId xmlns:a16="http://schemas.microsoft.com/office/drawing/2014/main" val="2224727587"/>
                    </a:ext>
                  </a:extLst>
                </a:gridCol>
                <a:gridCol w="1117261">
                  <a:extLst>
                    <a:ext uri="{9D8B030D-6E8A-4147-A177-3AD203B41FA5}">
                      <a16:colId xmlns:a16="http://schemas.microsoft.com/office/drawing/2014/main" val="469425"/>
                    </a:ext>
                  </a:extLst>
                </a:gridCol>
                <a:gridCol w="1017070">
                  <a:extLst>
                    <a:ext uri="{9D8B030D-6E8A-4147-A177-3AD203B41FA5}">
                      <a16:colId xmlns:a16="http://schemas.microsoft.com/office/drawing/2014/main" val="419413879"/>
                    </a:ext>
                  </a:extLst>
                </a:gridCol>
              </a:tblGrid>
              <a:tr h="46166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b="1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контролируемого норматива</a:t>
                      </a:r>
                      <a:endParaRPr lang="ru-RU" sz="1400" b="1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Модель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Мужчины/ женщины</a:t>
                      </a: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Мужчины / женщины</a:t>
                      </a: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720124"/>
                  </a:ext>
                </a:extLst>
              </a:tr>
              <a:tr h="451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ЦКП</a:t>
                      </a: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b="1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4880"/>
                  </a:ext>
                </a:extLst>
              </a:tr>
              <a:tr h="373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массы тела, </a:t>
                      </a:r>
                      <a:r>
                        <a:rPr lang="ru-RU" sz="14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усл.ед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18,3/19,3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≤18,8/≤19,8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≥18,8/≤19,7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13065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Мышечный компонент, %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54,9/50,9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≥53,7/≥49,7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≥53,8/≥49,8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4875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Жировой компонент, %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7/10,1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≤8/≤11,0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7,8≤10,9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82019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максимальная относительная сила мышц ног (разгибатели), </a:t>
                      </a:r>
                      <a:r>
                        <a:rPr lang="en-US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</a:t>
                      </a: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kg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4,1/3</a:t>
                      </a:r>
                      <a:r>
                        <a:rPr lang="en-US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≥4/≥3,7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≥4/≥3,7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98849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Отношение </a:t>
                      </a:r>
                      <a:r>
                        <a:rPr lang="ru-RU" sz="14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макс.силы</a:t>
                      </a: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правая/левая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1/</a:t>
                      </a:r>
                      <a:r>
                        <a:rPr lang="en-US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≤1,12/≤</a:t>
                      </a:r>
                      <a:r>
                        <a:rPr lang="en-US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≤1.1/≤</a:t>
                      </a:r>
                      <a:r>
                        <a:rPr lang="en-US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9555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Макс.мощность в прыжке вверх из приседа, Вт/кг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68,5/63,5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≥67,3/≥62,3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≥67,4/≥62,3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3802552"/>
                  </a:ext>
                </a:extLst>
              </a:tr>
              <a:tr h="554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координационной подготовленности (стабилан), усл.ед.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75/75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≥68/≥68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≥69/≥68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172654"/>
                  </a:ext>
                </a:extLst>
              </a:tr>
              <a:tr h="4516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Интегральный показатель физической подготовленности, %</a:t>
                      </a:r>
                      <a:endParaRPr lang="ru-RU" sz="1400" kern="1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100/100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≥85/≥85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 85/≥85</a:t>
                      </a:r>
                      <a:endParaRPr lang="ru-RU" sz="1400" kern="1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532" marR="54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981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439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7BC1B-86C1-711A-E379-0FDA1FF5035C}"/>
              </a:ext>
            </a:extLst>
          </p:cNvPr>
          <p:cNvSpPr txBox="1">
            <a:spLocks/>
          </p:cNvSpPr>
          <p:nvPr/>
        </p:nvSpPr>
        <p:spPr>
          <a:xfrm>
            <a:off x="611560" y="116632"/>
            <a:ext cx="8229600" cy="1143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показатели подготовленности спортсменов в соответствии со стратегией подготовки в спортивном сезоне 2023/2024 года и Целевой Комплексной Программой: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D5C5C7-410F-59A6-7AB1-8D3E3E5B7145}"/>
              </a:ext>
            </a:extLst>
          </p:cNvPr>
          <p:cNvSpPr txBox="1"/>
          <p:nvPr/>
        </p:nvSpPr>
        <p:spPr>
          <a:xfrm>
            <a:off x="1201485" y="1803111"/>
            <a:ext cx="7049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технико-тактической подготовленности: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E2964B6-76B2-11DF-840A-31BB081FF6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909921"/>
              </p:ext>
            </p:extLst>
          </p:nvPr>
        </p:nvGraphicFramePr>
        <p:xfrm>
          <a:off x="457200" y="2808256"/>
          <a:ext cx="8383961" cy="24644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6808">
                  <a:extLst>
                    <a:ext uri="{9D8B030D-6E8A-4147-A177-3AD203B41FA5}">
                      <a16:colId xmlns:a16="http://schemas.microsoft.com/office/drawing/2014/main" val="3722388017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86411845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64433546"/>
                    </a:ext>
                  </a:extLst>
                </a:gridCol>
                <a:gridCol w="1316833">
                  <a:extLst>
                    <a:ext uri="{9D8B030D-6E8A-4147-A177-3AD203B41FA5}">
                      <a16:colId xmlns:a16="http://schemas.microsoft.com/office/drawing/2014/main" val="396898305"/>
                    </a:ext>
                  </a:extLst>
                </a:gridCol>
              </a:tblGrid>
              <a:tr h="222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Модельные значения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ЦКП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2023-2024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287832"/>
                  </a:ext>
                </a:extLst>
              </a:tr>
              <a:tr h="222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точного попадания в стол отрыва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6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457242"/>
                  </a:ext>
                </a:extLst>
              </a:tr>
              <a:tr h="705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условное качество техники полёта (в тренировках и соревнованиях)</a:t>
                      </a:r>
                      <a:endParaRPr lang="ru-RU" sz="16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19,0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17,5</a:t>
                      </a:r>
                      <a:endParaRPr lang="ru-RU" sz="16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240834"/>
                  </a:ext>
                </a:extLst>
              </a:tr>
              <a:tr h="222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качественных приземлений</a:t>
                      </a:r>
                      <a:endParaRPr lang="ru-RU" sz="16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8343252"/>
                  </a:ext>
                </a:extLst>
              </a:tr>
              <a:tr h="705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дальность полёта (в тренировках и соревнованиях) в % от </a:t>
                      </a: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HS</a:t>
                      </a:r>
                      <a:endParaRPr lang="ru-RU" sz="1600" kern="1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92,5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r>
                        <a:rPr lang="ru-RU" sz="1600" kern="1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/92,5</a:t>
                      </a:r>
                      <a:endParaRPr lang="ru-RU" sz="16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0" marR="675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157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976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5DEEC-0C42-FF41-702C-833296F79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sz="2000" b="1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Орг.  План подготовки мужской сборной команды России по прыжкам на лыжах с трамплина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сезон</a:t>
            </a:r>
            <a:r>
              <a:rPr lang="ru-RU" sz="2000" b="1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2023/2024 года                                                                                                                                       (Основного и юниорского составов)                                                                                                                               </a:t>
            </a:r>
            <a:br>
              <a:rPr lang="ru-RU" sz="2800" u="none" strike="noStrike" dirty="0">
                <a:effectLst/>
              </a:rPr>
            </a:br>
            <a:br>
              <a:rPr lang="ru-RU" sz="2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7DA0E47-68B6-5849-FEE0-74176342AA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727549"/>
              </p:ext>
            </p:extLst>
          </p:nvPr>
        </p:nvGraphicFramePr>
        <p:xfrm>
          <a:off x="0" y="1052736"/>
          <a:ext cx="9144000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Лист" r:id="rId3" imgW="9169400" imgH="11353800" progId="Excel.Sheet.12">
                  <p:embed/>
                </p:oleObj>
              </mc:Choice>
              <mc:Fallback>
                <p:oleObj name="Лист" r:id="rId3" imgW="9169400" imgH="11353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052736"/>
                        <a:ext cx="9144000" cy="5904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8078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5DEEC-0C42-FF41-702C-833296F79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sz="2000" b="1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Орг.  План подготовки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женской</a:t>
            </a:r>
            <a:r>
              <a:rPr lang="ru-RU" sz="2000" b="1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сборной команды России по прыжкам на лыжах с трамплина  сезон 2023/2024 года                                                                                                                                       (Основного и юниорского составов)                                                                                                                               </a:t>
            </a:r>
            <a:br>
              <a:rPr lang="ru-RU" sz="2800" u="none" strike="noStrike" dirty="0">
                <a:effectLst/>
              </a:rPr>
            </a:br>
            <a:br>
              <a:rPr lang="ru-RU" sz="2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7252632A-A7B6-70F9-3D10-45B59E805E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493625"/>
              </p:ext>
            </p:extLst>
          </p:nvPr>
        </p:nvGraphicFramePr>
        <p:xfrm>
          <a:off x="0" y="1103256"/>
          <a:ext cx="9144000" cy="585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Лист" r:id="rId3" imgW="12966700" imgH="11379200" progId="Excel.Sheet.12">
                  <p:embed/>
                </p:oleObj>
              </mc:Choice>
              <mc:Fallback>
                <p:oleObj name="Лист" r:id="rId3" imgW="12966700" imgH="11379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103256"/>
                        <a:ext cx="9144000" cy="5854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6F3995E-2610-3D6F-151D-0585898F9433}"/>
              </a:ext>
            </a:extLst>
          </p:cNvPr>
          <p:cNvSpPr txBox="1"/>
          <p:nvPr/>
        </p:nvSpPr>
        <p:spPr>
          <a:xfrm>
            <a:off x="-2065283" y="22387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296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9CE935-6E6A-F3C5-C39F-4D8880D6F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Выражаем благодарность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93469F-F9F7-37D7-3571-8CBD752E8DA8}"/>
              </a:ext>
            </a:extLst>
          </p:cNvPr>
          <p:cNvSpPr txBox="1"/>
          <p:nvPr/>
        </p:nvSpPr>
        <p:spPr>
          <a:xfrm>
            <a:off x="251520" y="1976718"/>
            <a:ext cx="82295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Министерству спорта Российской Федерации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Центру спортивной подготовки Российской Федерации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Центру спортивной медицины ФМБА России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прыжков на лыжах с трамплина и лыжного двоеборья России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Аналитическому управлению ФГБУ ЦСП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Олимпийский комитет России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Руководству спортивного комплекса «Снежинка» г. Чайковский, «Аист» г. Нижний Тагил, Олимпийскому комплексу трамплинов «Русские горки» г. Сочи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Чайковской Академии Физической культуры и спорта</a:t>
            </a:r>
          </a:p>
        </p:txBody>
      </p:sp>
    </p:spTree>
    <p:extLst>
      <p:ext uri="{BB962C8B-B14F-4D97-AF65-F5344CB8AC3E}">
        <p14:creationId xmlns:p14="http://schemas.microsoft.com/office/powerpoint/2010/main" val="3737565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F891B-7872-2B2A-D72C-60F58F42F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6F2D2E-6210-35EC-0CEE-475F1DC37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5" y="476672"/>
            <a:ext cx="9097855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117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D86060-008B-5845-8591-1585323D6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" y="0"/>
            <a:ext cx="9144000" cy="6926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Тренеры и специалисты мужской команды: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943431F-581E-D0A4-DC67-FFABF840D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Главный тренер – Плехов Е.Ю.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Начальник команды – Воробей М.Б.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 Старший тренер (основной состав) – Росляков И.С.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 Тренер (основной состав) – Гаранин А.В.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Тренер (основной состав) – Арефьев А.Н.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Тренер по физподготовке -(основной состав) – Велков А.А.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Старший тренер (юниорский состав) – Чижов Г.В.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Тренер (юниорский состав) – Чичерин П.В.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 Специалист по подготовке спортивного инвентаря – Томилов В.Н.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10.Специалист по подготовке спортивного инвентаря – Киселев Д.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 Врач – Шереметьев С.Г. (ФМБА)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Массажист/физиотерапевт – Андриевский А.Л. (ФМБА) 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Психолог – </a:t>
            </a:r>
            <a:r>
              <a:rPr lang="ru-RU" sz="25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Финогенов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 (ФМБА)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Администратор – Ковалев П.В.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15. Аналитик – Горбунов С.А.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6345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01208"/>
            <a:ext cx="9144000" cy="1719064"/>
          </a:xfr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93A419-0694-9B46-1775-8847A8ECB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0028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D86060-008B-5845-8591-1585323D6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" y="0"/>
            <a:ext cx="9144000" cy="6926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Тренеры и специалисты женской команды: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943431F-581E-D0A4-DC67-FFABF840D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1.Главный тренер – Плехов Е.Ю. (ФГБУ ЦСП)</a:t>
            </a: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Старший тренер – Шестоперов Р.Ю.(ФГБУ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Начальник команды – Воробей М.Б.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ренер (основной состав) – </a:t>
            </a:r>
            <a:r>
              <a:rPr lang="ru-RU" sz="25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Керов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Р.С.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Тренер (основной состав) – Баринов М.В.(ФГБУ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Тренер (основной состав (группа Санкт-Петербурга)) – Тихонов 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.Ю. 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(ЦСП Санкт-Петербург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Тренер (юниорский состав) – Горностаев Р.М.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8. 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Техник по эксплуатации и ремонту спортивной техники 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5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Негребецкий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В.О.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.Специалист по подготовке спортивного инвентаря – ? 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 Врач – Виноградов И.А. (ФМБА)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Массажист/физиотерапевт – Пучкова И.Б. (ФМБА) 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Психолог – </a:t>
            </a:r>
            <a:r>
              <a:rPr lang="ru-RU" sz="25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Финогенов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 (ФМБА)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Администратор – Косенко А.В. (ФГБУ ЦСП)</a:t>
            </a:r>
            <a:endParaRPr lang="ru-RU" sz="25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Аналитик – Самсонов Ю.Т. (ФГБУ ЦСП) – </a:t>
            </a:r>
            <a:r>
              <a:rPr lang="ru-RU" sz="25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5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5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 с августа 2022 года.</a:t>
            </a:r>
            <a:endParaRPr lang="ru-RU" sz="25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99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C2F1D18-CDA6-8DB9-8BB8-8B69B72D21A1}"/>
              </a:ext>
            </a:extLst>
          </p:cNvPr>
          <p:cNvSpPr txBox="1"/>
          <p:nvPr/>
        </p:nvSpPr>
        <p:spPr>
          <a:xfrm>
            <a:off x="539552" y="24245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мужской сборной команды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спортивном сезоне 2022-2023</a:t>
            </a:r>
          </a:p>
        </p:txBody>
      </p:sp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DAD70C12-F717-4747-9D0F-B9366D4571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099525"/>
              </p:ext>
            </p:extLst>
          </p:nvPr>
        </p:nvGraphicFramePr>
        <p:xfrm>
          <a:off x="107504" y="855242"/>
          <a:ext cx="8928992" cy="4114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3568911846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1130296914"/>
                    </a:ext>
                  </a:extLst>
                </a:gridCol>
              </a:tblGrid>
              <a:tr h="3482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Основной состав: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 - Юниоры: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21126"/>
                  </a:ext>
                </a:extLst>
              </a:tr>
              <a:tr h="2176281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 Климов (1994) – Москва/Пермь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Садреев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(2003)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Р.Татарстан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Трофимов (1989)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Н.Новгород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Назаров (1994) - Москва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Маньков (2003)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Н.Тагил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Баженов (1995)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Ю.Сахалинск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7. Колобов (2002)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Ю.Сахалинск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 Пуртов (2002)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Н.Тагил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Зыков (2003)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Н.Тагил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Альчиков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(2005) – Чайковский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Мясников (2004) -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Ю.Сахалинск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Калимулин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(2004)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Р.Татарстан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Федотов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2005)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Н.Новгород</a:t>
                      </a:r>
                      <a:r>
                        <a:rPr lang="ru-RU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827621"/>
                  </a:ext>
                </a:extLst>
              </a:tr>
              <a:tr h="1392820">
                <a:tc>
                  <a:txBody>
                    <a:bodyPr/>
                    <a:lstStyle/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Резервный состав: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Ходыкин (2002)-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Н.Тагил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Корнилов (1986)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Н.Новгород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Котик (1998) –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Н.Новгород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Мустафин (2000) – Пермь</a:t>
                      </a:r>
                      <a:r>
                        <a:rPr lang="ru-RU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Резервный состав: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Берлизов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(2005) - Москва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Козлов (2006) – Санкт-Петербург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Гон (2005) – Ю. Сахалинск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505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8637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C2F1D18-CDA6-8DB9-8BB8-8B69B72D21A1}"/>
              </a:ext>
            </a:extLst>
          </p:cNvPr>
          <p:cNvSpPr txBox="1"/>
          <p:nvPr/>
        </p:nvSpPr>
        <p:spPr>
          <a:xfrm>
            <a:off x="539552" y="24245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женской сборной команды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спортивном сезоне 2022-2023</a:t>
            </a:r>
          </a:p>
        </p:txBody>
      </p:sp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DAD70C12-F717-4747-9D0F-B9366D4571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288691"/>
              </p:ext>
            </p:extLst>
          </p:nvPr>
        </p:nvGraphicFramePr>
        <p:xfrm>
          <a:off x="107504" y="855242"/>
          <a:ext cx="8928992" cy="400508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3568911846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1130296914"/>
                    </a:ext>
                  </a:extLst>
                </a:gridCol>
              </a:tblGrid>
              <a:tr h="3482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Основной состав: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 - Юниоры: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21126"/>
                  </a:ext>
                </a:extLst>
              </a:tr>
              <a:tr h="2176281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 Кустова А. (1998) – Магадан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Прокопьева К. (2000) – Н.-Тагил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И. (2002) – Сочи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Тихонова С. (1998) – С.-Петербург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Шпынева А. (2002) – С.-Петербург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Аввакумова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И. (1991) -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Мос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Ибрагимова А. (2003) – Лениногорск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Субботина А. (2004) – С.-Петербург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Кручинина К. (2004) – С.-Петербург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Колясникова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В. (2003) Магадан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827621"/>
                  </a:ext>
                </a:extLst>
              </a:tr>
              <a:tr h="1392820">
                <a:tc>
                  <a:txBody>
                    <a:bodyPr/>
                    <a:lstStyle/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Резервный состав: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Бородина А. (2002) - Московская область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Яковлева М. (1998) – С. - 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Яковлева Л. (1999) – С. - 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Торопченова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Д. (2002) - Сочи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Резервный состав: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Иваненко А.  (2005) – С.-Петербург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Пискунова К. (2004) -Н.-Тагил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Мохова Е.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2003) – Магадан</a:t>
                      </a:r>
                      <a:endParaRPr lang="ru-RU" dirty="0"/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highlight>
                          <a:srgbClr val="FFFF00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505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53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056784" cy="891480"/>
          </a:xfr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 подготовки сборной команды в                                      спортивном сезоне 2022-2023 гг.:</a:t>
            </a:r>
            <a:endParaRPr lang="ru-RU" sz="2000" b="1" dirty="0">
              <a:ln w="0"/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E03D6D-EF84-7EF0-B889-486A8C5E16E1}"/>
              </a:ext>
            </a:extLst>
          </p:cNvPr>
          <p:cNvSpPr txBox="1"/>
          <p:nvPr/>
        </p:nvSpPr>
        <p:spPr>
          <a:xfrm>
            <a:off x="2447764" y="1484784"/>
            <a:ext cx="4536504" cy="4616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спортивной подготовки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9B88B2-D2D6-765C-79F8-BD54CA7968C3}"/>
              </a:ext>
            </a:extLst>
          </p:cNvPr>
          <p:cNvSpPr txBox="1"/>
          <p:nvPr/>
        </p:nvSpPr>
        <p:spPr>
          <a:xfrm>
            <a:off x="273544" y="2423121"/>
            <a:ext cx="3741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Учебно-тренировочный процесс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312680-FD73-FC2A-DDEF-771EE9F2BB66}"/>
              </a:ext>
            </a:extLst>
          </p:cNvPr>
          <p:cNvSpPr txBox="1"/>
          <p:nvPr/>
        </p:nvSpPr>
        <p:spPr>
          <a:xfrm>
            <a:off x="2724603" y="2961348"/>
            <a:ext cx="3694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Соревновательная деятельность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F577A-0640-C081-8463-37F731C130FE}"/>
              </a:ext>
            </a:extLst>
          </p:cNvPr>
          <p:cNvSpPr txBox="1"/>
          <p:nvPr/>
        </p:nvSpPr>
        <p:spPr>
          <a:xfrm>
            <a:off x="5436096" y="2423121"/>
            <a:ext cx="3588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Материально-техническая база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77C88C07-871E-5177-75DC-C997303E8416}"/>
              </a:ext>
            </a:extLst>
          </p:cNvPr>
          <p:cNvCxnSpPr>
            <a:stCxn id="4" idx="2"/>
            <a:endCxn id="5" idx="0"/>
          </p:cNvCxnSpPr>
          <p:nvPr/>
        </p:nvCxnSpPr>
        <p:spPr>
          <a:xfrm flipH="1">
            <a:off x="2144185" y="1946449"/>
            <a:ext cx="2571831" cy="4766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6227153-ECA7-CBCA-C2A9-DA865F423C2E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4572000" y="1946449"/>
            <a:ext cx="144016" cy="10148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484BF34-F97D-657E-4794-3CC04B010F4F}"/>
              </a:ext>
            </a:extLst>
          </p:cNvPr>
          <p:cNvCxnSpPr>
            <a:cxnSpLocks/>
            <a:stCxn id="4" idx="2"/>
            <a:endCxn id="8" idx="0"/>
          </p:cNvCxnSpPr>
          <p:nvPr/>
        </p:nvCxnSpPr>
        <p:spPr>
          <a:xfrm>
            <a:off x="4716016" y="1946449"/>
            <a:ext cx="2514546" cy="4766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0CC3D06-9CE4-7E39-2A98-A143408E3B7B}"/>
              </a:ext>
            </a:extLst>
          </p:cNvPr>
          <p:cNvSpPr txBox="1"/>
          <p:nvPr/>
        </p:nvSpPr>
        <p:spPr>
          <a:xfrm>
            <a:off x="373496" y="3429000"/>
            <a:ext cx="22570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Средства спортивной подготовки для реализации всех её компонентов и средства реабилитации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AA5DEF-24D5-FAB1-8405-2F9BEF82CE52}"/>
              </a:ext>
            </a:extLst>
          </p:cNvPr>
          <p:cNvSpPr txBox="1"/>
          <p:nvPr/>
        </p:nvSpPr>
        <p:spPr>
          <a:xfrm>
            <a:off x="3167844" y="3705998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Создание конкурентной среды в которой реализуется соревновательная практика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4CB889-8334-B1E1-82EF-636234AEAF22}"/>
              </a:ext>
            </a:extLst>
          </p:cNvPr>
          <p:cNvSpPr txBox="1"/>
          <p:nvPr/>
        </p:nvSpPr>
        <p:spPr>
          <a:xfrm>
            <a:off x="6984268" y="3096576"/>
            <a:ext cx="17862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Создание условий для реализации полноценного тренировочного процесса, медико-биологического и научно-методического сопровождения подготовки</a:t>
            </a:r>
          </a:p>
        </p:txBody>
      </p:sp>
    </p:spTree>
    <p:extLst>
      <p:ext uri="{BB962C8B-B14F-4D97-AF65-F5344CB8AC3E}">
        <p14:creationId xmlns:p14="http://schemas.microsoft.com/office/powerpoint/2010/main" val="2178765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808DB-D3A5-DC18-EB74-1948A1B7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22276"/>
            <a:ext cx="8229600" cy="93046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выступления мужской сборной РФ состав по прыжкам на лыжах с трамплина в                                    спортивном сезоне 2022-2023 </a:t>
            </a: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49DBE8E2-C58E-9BA6-632D-1C7A6385C5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908773"/>
              </p:ext>
            </p:extLst>
          </p:nvPr>
        </p:nvGraphicFramePr>
        <p:xfrm>
          <a:off x="0" y="1268760"/>
          <a:ext cx="9143999" cy="5688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окумент" r:id="rId3" imgW="9525000" imgH="7200900" progId="Word.Document.12">
                  <p:embed/>
                </p:oleObj>
              </mc:Choice>
              <mc:Fallback>
                <p:oleObj name="Документ" r:id="rId3" imgW="9525000" imgH="7200900" progId="Word.Document.12">
                  <p:embed/>
                  <p:pic>
                    <p:nvPicPr>
                      <p:cNvPr id="8" name="Объект 7">
                        <a:extLst>
                          <a:ext uri="{FF2B5EF4-FFF2-40B4-BE49-F238E27FC236}">
                            <a16:creationId xmlns:a16="http://schemas.microsoft.com/office/drawing/2014/main" id="{49DBE8E2-C58E-9BA6-632D-1C7A6385C5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268760"/>
                        <a:ext cx="9143999" cy="5688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797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75DA8-A72F-2F0A-D20B-891B95B6F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выступления женской сборной РФ состав по прыжкам на лыжах с трамплина в                                    спортивном сезоне 2022-2023 </a:t>
            </a:r>
            <a:endParaRPr lang="ru-RU" sz="2400" dirty="0"/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85F02304-C7B5-B16F-3E2D-E7CD6213B7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53293"/>
              </p:ext>
            </p:extLst>
          </p:nvPr>
        </p:nvGraphicFramePr>
        <p:xfrm>
          <a:off x="0" y="1196752"/>
          <a:ext cx="9144000" cy="554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окумент" r:id="rId3" imgW="9525000" imgH="7175500" progId="Word.Document.12">
                  <p:embed/>
                </p:oleObj>
              </mc:Choice>
              <mc:Fallback>
                <p:oleObj name="Документ" r:id="rId3" imgW="9525000" imgH="7175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196752"/>
                        <a:ext cx="9144000" cy="5544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558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056784" cy="891480"/>
          </a:xfr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Обеспеченность сборной команды в спортивном сезоне 2022-2023: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0728"/>
            <a:ext cx="90364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условиях санкций и отстранения федерации и сборных команд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международных соревнований и деятельности, федерация и ответственные специалисты команды смогли обеспечить нужды сборных команд инвентарем и экипировкой в необходимом количестве и качестве.</a:t>
            </a:r>
          </a:p>
          <a:p>
            <a:pPr algn="just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Положительный момент считаем первые шаги в импортозамещении, сделанные совместно с научными наработками институтов (доработка прыжковых ботинок, клинья в прыжковые ботики, парафины, пошив прыжковых комбинезонов)</a:t>
            </a:r>
          </a:p>
          <a:p>
            <a:pPr algn="just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На каждом спортивном мероприятии присутствует специалисты из Научно-методического отдела ФГБУ «ЦСП», ведется плотное взаимодействие и сотрудничество с НМО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пециалистами из Научно-методического отдела ФГБУ «ЦСП» проводятся ТО, ОСД и ЭКО</a:t>
            </a:r>
          </a:p>
          <a:p>
            <a:pPr algn="just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На протяжение спортивного сезона 2022-2023 за командами закреплены врачи, которые обеспечивают медицинское сопровождение (отчет Шереметьева С.Г.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рилагается)</a:t>
            </a:r>
          </a:p>
          <a:p>
            <a:pPr algn="just"/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8084450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18328</TotalTime>
  <Words>2576</Words>
  <Application>Microsoft Macintosh PowerPoint</Application>
  <PresentationFormat>Экран (4:3)</PresentationFormat>
  <Paragraphs>294</Paragraphs>
  <Slides>20</Slides>
  <Notes>17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Calibri</vt:lpstr>
      <vt:lpstr>Courier New</vt:lpstr>
      <vt:lpstr>Swis721 BlkCn BT</vt:lpstr>
      <vt:lpstr>Times New Roman</vt:lpstr>
      <vt:lpstr>Wingdings</vt:lpstr>
      <vt:lpstr>La mente</vt:lpstr>
      <vt:lpstr>Документ</vt:lpstr>
      <vt:lpstr>Лист</vt:lpstr>
      <vt:lpstr>         </vt:lpstr>
      <vt:lpstr>Тренеры и специалисты мужской команды:</vt:lpstr>
      <vt:lpstr>Тренеры и специалисты женской команды:</vt:lpstr>
      <vt:lpstr>Презентация PowerPoint</vt:lpstr>
      <vt:lpstr>Презентация PowerPoint</vt:lpstr>
      <vt:lpstr> Система подготовки сборной команды в                                      спортивном сезоне 2022-2023 гг.:</vt:lpstr>
      <vt:lpstr>Результаты выступления мужской сборной РФ состав по прыжкам на лыжах с трамплина в                                    спортивном сезоне 2022-2023 </vt:lpstr>
      <vt:lpstr>Результаты выступления женской сборной РФ состав по прыжкам на лыжах с трамплина в                                    спортивном сезоне 2022-2023 </vt:lpstr>
      <vt:lpstr>Обеспеченность сборной команды в спортивном сезоне 2022-2023:</vt:lpstr>
      <vt:lpstr>Основные проблемы, препятствующие качественной подготовке команды сезон 2022-2023:</vt:lpstr>
      <vt:lpstr>ВЫВОДЫ ПО СОРЕВНОВАТЕЛЬНОМУ  СЕЗОНУ 2022-2023:</vt:lpstr>
      <vt:lpstr>Стратегия подготовки основных составов (мужчины, женщины) в спортивном сезоне 2023/2024 года:</vt:lpstr>
      <vt:lpstr>Презентация PowerPoint</vt:lpstr>
      <vt:lpstr>Презентация PowerPoint</vt:lpstr>
      <vt:lpstr>Презентация PowerPoint</vt:lpstr>
      <vt:lpstr>Орг.  План подготовки мужской сборной команды России по прыжкам на лыжах с трамплина сезон 2023/2024 года                                                                                                                                       (Основного и юниорского составов)                                                                                                                                 </vt:lpstr>
      <vt:lpstr>Орг.  План подготовки женской сборной команды России по прыжкам на лыжах с трамплина  сезон 2023/2024 года                                                                                                                                       (Основного и юниорского составов)                                                                                                                                 </vt:lpstr>
      <vt:lpstr>Выражаем благодарность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PREVERJANJE GIBALNE UČINKOVITOSTI KOT KRITERIJA PREKOMERNE TELESNE MASE</dc:title>
  <dc:creator>Matjaz Triplat</dc:creator>
  <cp:lastModifiedBy>Евгений Плехов</cp:lastModifiedBy>
  <cp:revision>611</cp:revision>
  <cp:lastPrinted>2023-04-06T05:39:12Z</cp:lastPrinted>
  <dcterms:created xsi:type="dcterms:W3CDTF">2016-08-29T12:42:23Z</dcterms:created>
  <dcterms:modified xsi:type="dcterms:W3CDTF">2023-04-21T07:01:44Z</dcterms:modified>
</cp:coreProperties>
</file>